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Lst>
  <p:sldSz cy="5143500" cx="9144000"/>
  <p:notesSz cx="6858000" cy="9144000"/>
  <p:embeddedFontLst>
    <p:embeddedFont>
      <p:font typeface="Raleway"/>
      <p:regular r:id="rId43"/>
      <p:bold r:id="rId44"/>
      <p:italic r:id="rId45"/>
      <p:boldItalic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font" Target="fonts/Raleway-bold.fntdata"/><Relationship Id="rId21" Type="http://schemas.openxmlformats.org/officeDocument/2006/relationships/slide" Target="slides/slide16.xml"/><Relationship Id="rId43" Type="http://schemas.openxmlformats.org/officeDocument/2006/relationships/font" Target="fonts/Raleway-regular.fntdata"/><Relationship Id="rId24" Type="http://schemas.openxmlformats.org/officeDocument/2006/relationships/slide" Target="slides/slide19.xml"/><Relationship Id="rId46" Type="http://schemas.openxmlformats.org/officeDocument/2006/relationships/font" Target="fonts/Raleway-boldItalic.fntdata"/><Relationship Id="rId23" Type="http://schemas.openxmlformats.org/officeDocument/2006/relationships/slide" Target="slides/slide18.xml"/><Relationship Id="rId45" Type="http://schemas.openxmlformats.org/officeDocument/2006/relationships/font" Target="fonts/Raleway-italic.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 name="Shape 54"/>
        <p:cNvGrpSpPr/>
        <p:nvPr/>
      </p:nvGrpSpPr>
      <p:grpSpPr>
        <a:xfrm>
          <a:off x="0" y="0"/>
          <a:ext cx="0" cy="0"/>
          <a:chOff x="0" y="0"/>
          <a:chExt cx="0" cy="0"/>
        </a:xfrm>
      </p:grpSpPr>
      <p:sp>
        <p:nvSpPr>
          <p:cNvPr id="55" name="Google Shape;55;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6" name="Google Shape;56;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Do introductions and then discuss Johns work and how it influenced us.  5 min if table task - </a:t>
            </a:r>
            <a:r>
              <a:rPr lang="en" sz="1800">
                <a:solidFill>
                  <a:srgbClr val="7F7F7F"/>
                </a:solidFill>
                <a:latin typeface="Source Sans Pro"/>
                <a:ea typeface="Source Sans Pro"/>
                <a:cs typeface="Source Sans Pro"/>
                <a:sym typeface="Source Sans Pro"/>
              </a:rPr>
              <a:t>John thought:</a:t>
            </a:r>
            <a:endParaRPr sz="1800">
              <a:solidFill>
                <a:srgbClr val="7F7F7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1800">
                <a:solidFill>
                  <a:srgbClr val="7F7F7F"/>
                </a:solidFill>
                <a:latin typeface="Source Sans Pro"/>
                <a:ea typeface="Source Sans Pro"/>
                <a:cs typeface="Source Sans Pro"/>
                <a:sym typeface="Source Sans Pro"/>
              </a:rPr>
              <a:t>Task–some data point or reflective question about evaluation influence (Hattie)</a:t>
            </a:r>
            <a:endParaRPr sz="1800">
              <a:solidFill>
                <a:srgbClr val="7F7F7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1800">
                <a:solidFill>
                  <a:srgbClr val="7F7F7F"/>
                </a:solidFill>
                <a:latin typeface="Source Sans Pro"/>
                <a:ea typeface="Source Sans Pro"/>
                <a:cs typeface="Source Sans Pro"/>
                <a:sym typeface="Source Sans Pro"/>
              </a:rPr>
              <a:t>Maybe CollTEff, Micro, PD, Teacher Ed, Eval</a:t>
            </a:r>
            <a:endParaRPr sz="1800">
              <a:solidFill>
                <a:srgbClr val="7F7F7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1800">
                <a:solidFill>
                  <a:srgbClr val="7F7F7F"/>
                </a:solidFill>
                <a:latin typeface="Source Sans Pro"/>
                <a:ea typeface="Source Sans Pro"/>
                <a:cs typeface="Source Sans Pro"/>
                <a:sym typeface="Source Sans Pro"/>
              </a:rPr>
              <a:t>Reflection</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2afdaac52dd_0_1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2afdaac52dd_0_1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Q4 (Some people say that teacher evaluation does not matter. What would you tell them?</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afdaac52dd_0_1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2afdaac52dd_0_1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 name="Shape 125"/>
        <p:cNvGrpSpPr/>
        <p:nvPr/>
      </p:nvGrpSpPr>
      <p:grpSpPr>
        <a:xfrm>
          <a:off x="0" y="0"/>
          <a:ext cx="0" cy="0"/>
          <a:chOff x="0" y="0"/>
          <a:chExt cx="0" cy="0"/>
        </a:xfrm>
      </p:grpSpPr>
      <p:sp>
        <p:nvSpPr>
          <p:cNvPr id="126" name="Google Shape;126;g2afdaac52dd_0_2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2afdaac52dd_0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Q3 (How did you feel when you heard that we were moving away from our former </a:t>
            </a:r>
            <a:r>
              <a:rPr lang="en"/>
              <a:t>observation</a:t>
            </a:r>
            <a:r>
              <a:rPr lang="en"/>
              <a:t> model?)</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2afdaac52dd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2afdaac52dd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2afdaac52dd_0_2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 name="Google Shape;138;g2afdaac52dd_0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 minute TASK </a:t>
            </a:r>
            <a:r>
              <a:rPr lang="en" sz="1800">
                <a:solidFill>
                  <a:srgbClr val="7F7F7F"/>
                </a:solidFill>
                <a:latin typeface="Source Sans Pro"/>
                <a:ea typeface="Source Sans Pro"/>
                <a:cs typeface="Source Sans Pro"/>
                <a:sym typeface="Source Sans Pro"/>
              </a:rPr>
              <a:t>John thought: revisit ranking of influences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afdaac52dd_0_2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afdaac52dd_0_2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Vavra - take care of your shit.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2afdaac52dd_0_2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1" name="Google Shape;151;g2afdaac52dd_0_2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g2afdaac52dd_0_2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7" name="Google Shape;157;g2afdaac52dd_0_2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7F7F7F"/>
                </a:solidFill>
                <a:latin typeface="Source Sans Pro"/>
                <a:ea typeface="Source Sans Pro"/>
                <a:cs typeface="Source Sans Pro"/>
                <a:sym typeface="Source Sans Pro"/>
              </a:rPr>
              <a:t>Can we use this moment to synthesize or replace some of the earlier explanations?  OR Do this earlier and then not need some of the other slides?</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afdaac52dd_0_2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3" name="Google Shape;163;g2afdaac52dd_0_2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Q3A (Expanded thoughts from faculty)</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afdaac52dd_0_2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2afdaac52dd_0_2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7-10 min (Careful John–what is the fastest way for people to get this–a vocab, a slow reveal, an excerpt (Scarlett O’Hara versus the whole novel)  (or the line from about the hot road and my brother —see excerpt book in office or from Horry GT one of the days) </a:t>
            </a:r>
            <a:r>
              <a:rPr lang="en" sz="1400">
                <a:solidFill>
                  <a:srgbClr val="7F7F7F"/>
                </a:solidFill>
                <a:latin typeface="Source Sans Pro"/>
                <a:ea typeface="Source Sans Pro"/>
                <a:cs typeface="Source Sans Pro"/>
                <a:sym typeface="Source Sans Pro"/>
              </a:rPr>
              <a:t>Lead in to the next video…TASK design section of model thoughts - </a:t>
            </a:r>
            <a:r>
              <a:rPr lang="en" sz="1800">
                <a:solidFill>
                  <a:srgbClr val="7F7F7F"/>
                </a:solidFill>
                <a:latin typeface="Source Sans Pro"/>
                <a:ea typeface="Source Sans Pro"/>
                <a:cs typeface="Source Sans Pro"/>
                <a:sym typeface="Source Sans Pro"/>
              </a:rPr>
              <a:t>A simple math graph and then the +1 slow reveal with collaboration</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 name="Shape 61"/>
        <p:cNvGrpSpPr/>
        <p:nvPr/>
      </p:nvGrpSpPr>
      <p:grpSpPr>
        <a:xfrm>
          <a:off x="0" y="0"/>
          <a:ext cx="0" cy="0"/>
          <a:chOff x="0" y="0"/>
          <a:chExt cx="0" cy="0"/>
        </a:xfrm>
      </p:grpSpPr>
      <p:sp>
        <p:nvSpPr>
          <p:cNvPr id="62" name="Google Shape;62;g2afdaac52d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3" name="Google Shape;63;g2afdaac52d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66d5c50d12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266d5c50d12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7-10 min (Careful John–what is the fastest way for people to get this–a vocab, a slow reveal, an excerpt (Scarlett O’Hara versus the whole novel)  (or the line from about the hot road and my brother —see excerpt book in office or from Horry GT one of the days) </a:t>
            </a:r>
            <a:r>
              <a:rPr lang="en" sz="1400">
                <a:solidFill>
                  <a:srgbClr val="7F7F7F"/>
                </a:solidFill>
                <a:latin typeface="Source Sans Pro"/>
                <a:ea typeface="Source Sans Pro"/>
                <a:cs typeface="Source Sans Pro"/>
                <a:sym typeface="Source Sans Pro"/>
              </a:rPr>
              <a:t>Lead in to the next video…TASK design section of model thoughts - </a:t>
            </a:r>
            <a:r>
              <a:rPr lang="en" sz="1800">
                <a:solidFill>
                  <a:srgbClr val="7F7F7F"/>
                </a:solidFill>
                <a:latin typeface="Source Sans Pro"/>
                <a:ea typeface="Source Sans Pro"/>
                <a:cs typeface="Source Sans Pro"/>
                <a:sym typeface="Source Sans Pro"/>
              </a:rPr>
              <a:t>A simple math graph and then the +1 slow reveal with collaboration</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66d5c50d12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66d5c50d12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7-10 min (Careful John–what is the fastest way for people to get this–a vocab, a slow reveal, an excerpt (Scarlett O’Hara versus the whole novel)  (or the line from about the hot road and my brother —see excerpt book in office or from Horry GT one of the days) </a:t>
            </a:r>
            <a:r>
              <a:rPr lang="en" sz="1400">
                <a:solidFill>
                  <a:srgbClr val="7F7F7F"/>
                </a:solidFill>
                <a:latin typeface="Source Sans Pro"/>
                <a:ea typeface="Source Sans Pro"/>
                <a:cs typeface="Source Sans Pro"/>
                <a:sym typeface="Source Sans Pro"/>
              </a:rPr>
              <a:t>Lead in to the next video…TASK design section of model thoughts - </a:t>
            </a:r>
            <a:r>
              <a:rPr lang="en" sz="1800">
                <a:solidFill>
                  <a:srgbClr val="7F7F7F"/>
                </a:solidFill>
                <a:latin typeface="Source Sans Pro"/>
                <a:ea typeface="Source Sans Pro"/>
                <a:cs typeface="Source Sans Pro"/>
                <a:sym typeface="Source Sans Pro"/>
              </a:rPr>
              <a:t>A simple math graph and then the +1 slow reveal with collaboration</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b04c743152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2b04c743152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afdaac52dd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5" name="Google Shape;195;g2afdaac52dd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DESIGN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2afdaac52dd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2afdaac52dd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Conversation not checklist - </a:t>
            </a:r>
            <a:r>
              <a:rPr lang="en" sz="1800">
                <a:solidFill>
                  <a:srgbClr val="7F7F7F"/>
                </a:solidFill>
                <a:latin typeface="Source Sans Pro"/>
                <a:ea typeface="Source Sans Pro"/>
                <a:cs typeface="Source Sans Pro"/>
                <a:sym typeface="Source Sans Pro"/>
              </a:rPr>
              <a:t>This is important?</a:t>
            </a:r>
            <a:endParaRPr sz="1800">
              <a:solidFill>
                <a:srgbClr val="7F7F7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t/>
            </a:r>
            <a:endParaRPr sz="1800">
              <a:solidFill>
                <a:srgbClr val="7F7F7F"/>
              </a:solidFill>
              <a:latin typeface="Source Sans Pro"/>
              <a:ea typeface="Source Sans Pro"/>
              <a:cs typeface="Source Sans Pro"/>
              <a:sym typeface="Source Sans Pro"/>
            </a:endParaRPr>
          </a:p>
          <a:p>
            <a:pPr indent="0" lvl="0" marL="0" rtl="0" algn="l">
              <a:spcBef>
                <a:spcPts val="0"/>
              </a:spcBef>
              <a:spcAft>
                <a:spcPts val="0"/>
              </a:spcAft>
              <a:buClr>
                <a:schemeClr val="dk1"/>
              </a:buClr>
              <a:buSzPts val="1100"/>
              <a:buFont typeface="Arial"/>
              <a:buNone/>
            </a:pPr>
            <a:r>
              <a:rPr lang="en" sz="1800">
                <a:solidFill>
                  <a:srgbClr val="7F7F7F"/>
                </a:solidFill>
                <a:latin typeface="Source Sans Pro"/>
                <a:ea typeface="Source Sans Pro"/>
                <a:cs typeface="Source Sans Pro"/>
                <a:sym typeface="Source Sans Pro"/>
              </a:rPr>
              <a:t>Maybe a task of compare to your model at home?</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2afdaac52dd_0_3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2afdaac52dd_0_3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2afdaac52dd_0_3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2afdaac52dd_0_3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afdaac52dd_0_3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afdaac52dd_0_3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afdaac52dd_0_3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afdaac52dd_0_3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7F7F7F"/>
                </a:solidFill>
                <a:latin typeface="Source Sans Pro"/>
                <a:ea typeface="Source Sans Pro"/>
                <a:cs typeface="Source Sans Pro"/>
                <a:sym typeface="Source Sans Pro"/>
              </a:rPr>
              <a:t>Maybe A fast reflection task about how do you think teachers would respond?</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 name="Shape 231"/>
        <p:cNvGrpSpPr/>
        <p:nvPr/>
      </p:nvGrpSpPr>
      <p:grpSpPr>
        <a:xfrm>
          <a:off x="0" y="0"/>
          <a:ext cx="0" cy="0"/>
          <a:chOff x="0" y="0"/>
          <a:chExt cx="0" cy="0"/>
        </a:xfrm>
      </p:grpSpPr>
      <p:sp>
        <p:nvSpPr>
          <p:cNvPr id="232" name="Google Shape;232;g2afdaac52dd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2afdaac52dd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Q5 (What is your opinion of the new model?)</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g266d5c50d1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 name="Google Shape;73;g266d5c50d1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2b04c743152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8" name="Google Shape;238;g2b04c743152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b04c74315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3" name="Google Shape;243;g2b04c74315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Q6 (How this model differs from others)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2b04c743152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2b04c743152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b04c743152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b04c743152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Efficacy</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2b04c743152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2b04c743152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 name="Shape 261"/>
        <p:cNvGrpSpPr/>
        <p:nvPr/>
      </p:nvGrpSpPr>
      <p:grpSpPr>
        <a:xfrm>
          <a:off x="0" y="0"/>
          <a:ext cx="0" cy="0"/>
          <a:chOff x="0" y="0"/>
          <a:chExt cx="0" cy="0"/>
        </a:xfrm>
      </p:grpSpPr>
      <p:sp>
        <p:nvSpPr>
          <p:cNvPr id="262" name="Google Shape;262;g2b04c74315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2b04c74315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b04c743152_0_2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2b04c743152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Final comments from teachers</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ef5df3687b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ef5df3687b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 name="Shape 78"/>
        <p:cNvGrpSpPr/>
        <p:nvPr/>
      </p:nvGrpSpPr>
      <p:grpSpPr>
        <a:xfrm>
          <a:off x="0" y="0"/>
          <a:ext cx="0" cy="0"/>
          <a:chOff x="0" y="0"/>
          <a:chExt cx="0" cy="0"/>
        </a:xfrm>
      </p:grpSpPr>
      <p:sp>
        <p:nvSpPr>
          <p:cNvPr id="79" name="Google Shape;79;g266d5c50d12_0_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 name="Google Shape;80;g266d5c50d12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266d5c50d1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266d5c50d1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g2afdaac52dd_0_2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 name="Google Shape;92;g2afdaac52dd_0_2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John came back and we worked the model…tested </a:t>
            </a:r>
            <a:r>
              <a:rPr lang="en"/>
              <a:t>interrater</a:t>
            </a:r>
            <a:r>
              <a:rPr lang="en"/>
              <a:t> reliability, and changed some things. MAIN FOCUS WAS THE TASK DESIGN. </a:t>
            </a:r>
            <a:r>
              <a:rPr b="1" lang="en"/>
              <a:t>Here are some more thoughts from the teachers about the change…</a:t>
            </a:r>
            <a:endParaRPr b="1"/>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 name="Shape 97"/>
        <p:cNvGrpSpPr/>
        <p:nvPr/>
      </p:nvGrpSpPr>
      <p:grpSpPr>
        <a:xfrm>
          <a:off x="0" y="0"/>
          <a:ext cx="0" cy="0"/>
          <a:chOff x="0" y="0"/>
          <a:chExt cx="0" cy="0"/>
        </a:xfrm>
      </p:grpSpPr>
      <p:sp>
        <p:nvSpPr>
          <p:cNvPr id="98" name="Google Shape;98;g2afdaac52dd_0_1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2afdaac52dd_0_1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Q1 Antonetti (Tell me about your experience with Professional Development from John Antonetti)</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2afdaac52dd_0_1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2afdaac52dd_0_1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this great work going yet our former observation model just doesn’t seem to fit. Teachers got together and Vavra came to me to discuss making a change.</a:t>
            </a:r>
            <a:endParaRPr/>
          </a:p>
          <a:p>
            <a:pPr indent="0" lvl="0" marL="0" rtl="0" algn="l">
              <a:spcBef>
                <a:spcPts val="0"/>
              </a:spcBef>
              <a:spcAft>
                <a:spcPts val="0"/>
              </a:spcAft>
              <a:buNone/>
            </a:pPr>
            <a:r>
              <a:rPr lang="en"/>
              <a:t>I agreed. And then, we went to work - a collaborative effort </a:t>
            </a:r>
            <a:r>
              <a:rPr lang="en"/>
              <a:t>among</a:t>
            </a:r>
            <a:r>
              <a:rPr lang="en"/>
              <a:t> teaching faculty, administration, and John Antonetti.</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afdaac52dd_0_1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afdaac52dd_0_1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485875" y="264475"/>
            <a:ext cx="8183700" cy="1473600"/>
          </a:xfrm>
          <a:prstGeom prst="rect">
            <a:avLst/>
          </a:prstGeom>
        </p:spPr>
        <p:txBody>
          <a:bodyPr anchorCtr="0" anchor="b" bIns="91425" lIns="91425" spcFirstLastPara="1" rIns="91425" wrap="square" tIns="91425">
            <a:normAutofit/>
          </a:bodyPr>
          <a:lstStyle>
            <a:lvl1pPr lvl="0">
              <a:spcBef>
                <a:spcPts val="0"/>
              </a:spcBef>
              <a:spcAft>
                <a:spcPts val="0"/>
              </a:spcAft>
              <a:buSzPts val="4200"/>
              <a:buNone/>
              <a:defRPr sz="42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p:txBody>
      </p:sp>
      <p:sp>
        <p:nvSpPr>
          <p:cNvPr id="12" name="Google Shape;12;p2"/>
          <p:cNvSpPr txBox="1"/>
          <p:nvPr>
            <p:ph idx="1" type="subTitle"/>
          </p:nvPr>
        </p:nvSpPr>
        <p:spPr>
          <a:xfrm>
            <a:off x="485875" y="1738075"/>
            <a:ext cx="8183700" cy="8610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SzPts val="2400"/>
              <a:buNone/>
              <a:defRPr sz="2400"/>
            </a:lvl1pPr>
            <a:lvl2pPr lvl="1">
              <a:lnSpc>
                <a:spcPct val="100000"/>
              </a:lnSpc>
              <a:spcBef>
                <a:spcPts val="0"/>
              </a:spcBef>
              <a:spcAft>
                <a:spcPts val="0"/>
              </a:spcAft>
              <a:buSzPts val="2400"/>
              <a:buNone/>
              <a:defRPr sz="2400"/>
            </a:lvl2pPr>
            <a:lvl3pPr lvl="2">
              <a:lnSpc>
                <a:spcPct val="100000"/>
              </a:lnSpc>
              <a:spcBef>
                <a:spcPts val="0"/>
              </a:spcBef>
              <a:spcAft>
                <a:spcPts val="0"/>
              </a:spcAft>
              <a:buSzPts val="2400"/>
              <a:buNone/>
              <a:defRPr sz="2400"/>
            </a:lvl3pPr>
            <a:lvl4pPr lvl="3">
              <a:lnSpc>
                <a:spcPct val="100000"/>
              </a:lnSpc>
              <a:spcBef>
                <a:spcPts val="0"/>
              </a:spcBef>
              <a:spcAft>
                <a:spcPts val="0"/>
              </a:spcAft>
              <a:buSzPts val="2400"/>
              <a:buNone/>
              <a:defRPr sz="2400"/>
            </a:lvl4pPr>
            <a:lvl5pPr lvl="4">
              <a:lnSpc>
                <a:spcPct val="100000"/>
              </a:lnSpc>
              <a:spcBef>
                <a:spcPts val="0"/>
              </a:spcBef>
              <a:spcAft>
                <a:spcPts val="0"/>
              </a:spcAft>
              <a:buSzPts val="2400"/>
              <a:buNone/>
              <a:defRPr sz="2400"/>
            </a:lvl5pPr>
            <a:lvl6pPr lvl="5">
              <a:lnSpc>
                <a:spcPct val="100000"/>
              </a:lnSpc>
              <a:spcBef>
                <a:spcPts val="0"/>
              </a:spcBef>
              <a:spcAft>
                <a:spcPts val="0"/>
              </a:spcAft>
              <a:buSzPts val="2400"/>
              <a:buNone/>
              <a:defRPr sz="2400"/>
            </a:lvl6pPr>
            <a:lvl7pPr lvl="6">
              <a:lnSpc>
                <a:spcPct val="100000"/>
              </a:lnSpc>
              <a:spcBef>
                <a:spcPts val="0"/>
              </a:spcBef>
              <a:spcAft>
                <a:spcPts val="0"/>
              </a:spcAft>
              <a:buSzPts val="2400"/>
              <a:buNone/>
              <a:defRPr sz="2400"/>
            </a:lvl7pPr>
            <a:lvl8pPr lvl="7">
              <a:lnSpc>
                <a:spcPct val="100000"/>
              </a:lnSpc>
              <a:spcBef>
                <a:spcPts val="0"/>
              </a:spcBef>
              <a:spcAft>
                <a:spcPts val="0"/>
              </a:spcAft>
              <a:buSzPts val="2400"/>
              <a:buNone/>
              <a:defRPr sz="2400"/>
            </a:lvl8pPr>
            <a:lvl9pPr lvl="8">
              <a:lnSpc>
                <a:spcPct val="100000"/>
              </a:lnSpc>
              <a:spcBef>
                <a:spcPts val="0"/>
              </a:spcBef>
              <a:spcAft>
                <a:spcPts val="0"/>
              </a:spcAft>
              <a:buSzPts val="2400"/>
              <a:buNone/>
              <a:defRPr sz="2400"/>
            </a:lvl9pPr>
          </a:lstStyle>
          <a:p/>
        </p:txBody>
      </p:sp>
      <p:sp>
        <p:nvSpPr>
          <p:cNvPr id="13" name="Google Shape;13;p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7" name="Shape 47"/>
        <p:cNvGrpSpPr/>
        <p:nvPr/>
      </p:nvGrpSpPr>
      <p:grpSpPr>
        <a:xfrm>
          <a:off x="0" y="0"/>
          <a:ext cx="0" cy="0"/>
          <a:chOff x="0" y="0"/>
          <a:chExt cx="0" cy="0"/>
        </a:xfrm>
      </p:grpSpPr>
      <p:sp>
        <p:nvSpPr>
          <p:cNvPr id="48" name="Google Shape;48;p11"/>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11"/>
          <p:cNvSpPr txBox="1"/>
          <p:nvPr>
            <p:ph hasCustomPrompt="1" type="title"/>
          </p:nvPr>
        </p:nvSpPr>
        <p:spPr>
          <a:xfrm>
            <a:off x="311700" y="743001"/>
            <a:ext cx="8520600" cy="20064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Font typeface="Source Sans Pro"/>
              <a:buNone/>
              <a:defRPr sz="12000">
                <a:latin typeface="Source Sans Pro"/>
                <a:ea typeface="Source Sans Pro"/>
                <a:cs typeface="Source Sans Pro"/>
                <a:sym typeface="Source Sans Pro"/>
              </a:defRPr>
            </a:lvl1pPr>
            <a:lvl2pPr lvl="1" algn="ctr">
              <a:spcBef>
                <a:spcPts val="0"/>
              </a:spcBef>
              <a:spcAft>
                <a:spcPts val="0"/>
              </a:spcAft>
              <a:buSzPts val="12000"/>
              <a:buFont typeface="Source Sans Pro"/>
              <a:buNone/>
              <a:defRPr sz="12000">
                <a:latin typeface="Source Sans Pro"/>
                <a:ea typeface="Source Sans Pro"/>
                <a:cs typeface="Source Sans Pro"/>
                <a:sym typeface="Source Sans Pro"/>
              </a:defRPr>
            </a:lvl2pPr>
            <a:lvl3pPr lvl="2" algn="ctr">
              <a:spcBef>
                <a:spcPts val="0"/>
              </a:spcBef>
              <a:spcAft>
                <a:spcPts val="0"/>
              </a:spcAft>
              <a:buSzPts val="12000"/>
              <a:buFont typeface="Source Sans Pro"/>
              <a:buNone/>
              <a:defRPr sz="12000">
                <a:latin typeface="Source Sans Pro"/>
                <a:ea typeface="Source Sans Pro"/>
                <a:cs typeface="Source Sans Pro"/>
                <a:sym typeface="Source Sans Pro"/>
              </a:defRPr>
            </a:lvl3pPr>
            <a:lvl4pPr lvl="3" algn="ctr">
              <a:spcBef>
                <a:spcPts val="0"/>
              </a:spcBef>
              <a:spcAft>
                <a:spcPts val="0"/>
              </a:spcAft>
              <a:buSzPts val="12000"/>
              <a:buFont typeface="Source Sans Pro"/>
              <a:buNone/>
              <a:defRPr sz="12000">
                <a:latin typeface="Source Sans Pro"/>
                <a:ea typeface="Source Sans Pro"/>
                <a:cs typeface="Source Sans Pro"/>
                <a:sym typeface="Source Sans Pro"/>
              </a:defRPr>
            </a:lvl4pPr>
            <a:lvl5pPr lvl="4" algn="ctr">
              <a:spcBef>
                <a:spcPts val="0"/>
              </a:spcBef>
              <a:spcAft>
                <a:spcPts val="0"/>
              </a:spcAft>
              <a:buSzPts val="12000"/>
              <a:buFont typeface="Source Sans Pro"/>
              <a:buNone/>
              <a:defRPr sz="12000">
                <a:latin typeface="Source Sans Pro"/>
                <a:ea typeface="Source Sans Pro"/>
                <a:cs typeface="Source Sans Pro"/>
                <a:sym typeface="Source Sans Pro"/>
              </a:defRPr>
            </a:lvl5pPr>
            <a:lvl6pPr lvl="5" algn="ctr">
              <a:spcBef>
                <a:spcPts val="0"/>
              </a:spcBef>
              <a:spcAft>
                <a:spcPts val="0"/>
              </a:spcAft>
              <a:buSzPts val="12000"/>
              <a:buFont typeface="Source Sans Pro"/>
              <a:buNone/>
              <a:defRPr sz="12000">
                <a:latin typeface="Source Sans Pro"/>
                <a:ea typeface="Source Sans Pro"/>
                <a:cs typeface="Source Sans Pro"/>
                <a:sym typeface="Source Sans Pro"/>
              </a:defRPr>
            </a:lvl6pPr>
            <a:lvl7pPr lvl="6" algn="ctr">
              <a:spcBef>
                <a:spcPts val="0"/>
              </a:spcBef>
              <a:spcAft>
                <a:spcPts val="0"/>
              </a:spcAft>
              <a:buSzPts val="12000"/>
              <a:buFont typeface="Source Sans Pro"/>
              <a:buNone/>
              <a:defRPr sz="12000">
                <a:latin typeface="Source Sans Pro"/>
                <a:ea typeface="Source Sans Pro"/>
                <a:cs typeface="Source Sans Pro"/>
                <a:sym typeface="Source Sans Pro"/>
              </a:defRPr>
            </a:lvl7pPr>
            <a:lvl8pPr lvl="7" algn="ctr">
              <a:spcBef>
                <a:spcPts val="0"/>
              </a:spcBef>
              <a:spcAft>
                <a:spcPts val="0"/>
              </a:spcAft>
              <a:buSzPts val="12000"/>
              <a:buFont typeface="Source Sans Pro"/>
              <a:buNone/>
              <a:defRPr sz="12000">
                <a:latin typeface="Source Sans Pro"/>
                <a:ea typeface="Source Sans Pro"/>
                <a:cs typeface="Source Sans Pro"/>
                <a:sym typeface="Source Sans Pro"/>
              </a:defRPr>
            </a:lvl8pPr>
            <a:lvl9pPr lvl="8" algn="ctr">
              <a:spcBef>
                <a:spcPts val="0"/>
              </a:spcBef>
              <a:spcAft>
                <a:spcPts val="0"/>
              </a:spcAft>
              <a:buSzPts val="12000"/>
              <a:buFont typeface="Source Sans Pro"/>
              <a:buNone/>
              <a:defRPr sz="12000">
                <a:latin typeface="Source Sans Pro"/>
                <a:ea typeface="Source Sans Pro"/>
                <a:cs typeface="Source Sans Pro"/>
                <a:sym typeface="Source Sans Pro"/>
              </a:defRPr>
            </a:lvl9pPr>
          </a:lstStyle>
          <a:p>
            <a:r>
              <a:t>xx%</a:t>
            </a:r>
          </a:p>
        </p:txBody>
      </p:sp>
      <p:sp>
        <p:nvSpPr>
          <p:cNvPr id="50" name="Google Shape;50;p11"/>
          <p:cNvSpPr txBox="1"/>
          <p:nvPr>
            <p:ph idx="1" type="body"/>
          </p:nvPr>
        </p:nvSpPr>
        <p:spPr>
          <a:xfrm>
            <a:off x="311700" y="2845182"/>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51" name="Google Shape;51;p11"/>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2" name="Shape 52"/>
        <p:cNvGrpSpPr/>
        <p:nvPr/>
      </p:nvGrpSpPr>
      <p:grpSpPr>
        <a:xfrm>
          <a:off x="0" y="0"/>
          <a:ext cx="0" cy="0"/>
          <a:chOff x="0" y="0"/>
          <a:chExt cx="0" cy="0"/>
        </a:xfrm>
      </p:grpSpPr>
      <p:sp>
        <p:nvSpPr>
          <p:cNvPr id="53" name="Google Shape;53;p12"/>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4" name="Shape 14"/>
        <p:cNvGrpSpPr/>
        <p:nvPr/>
      </p:nvGrpSpPr>
      <p:grpSpPr>
        <a:xfrm>
          <a:off x="0" y="0"/>
          <a:ext cx="0" cy="0"/>
          <a:chOff x="0" y="0"/>
          <a:chExt cx="0" cy="0"/>
        </a:xfrm>
      </p:grpSpPr>
      <p:sp>
        <p:nvSpPr>
          <p:cNvPr id="15" name="Google Shape;15;p3"/>
          <p:cNvSpPr/>
          <p:nvPr/>
        </p:nvSpPr>
        <p:spPr>
          <a:xfrm>
            <a:off x="80700" y="2651100"/>
            <a:ext cx="8982600" cy="24117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3"/>
          <p:cNvSpPr txBox="1"/>
          <p:nvPr>
            <p:ph type="title"/>
          </p:nvPr>
        </p:nvSpPr>
        <p:spPr>
          <a:xfrm>
            <a:off x="485875" y="1714500"/>
            <a:ext cx="8183700" cy="785700"/>
          </a:xfrm>
          <a:prstGeom prst="rect">
            <a:avLst/>
          </a:prstGeom>
        </p:spPr>
        <p:txBody>
          <a:bodyPr anchorCtr="0" anchor="b" bIns="91425" lIns="91425" spcFirstLastPara="1" rIns="91425" wrap="square" tIns="91425">
            <a:normAutofit/>
          </a:bodyPr>
          <a:lstStyle>
            <a:lvl1pPr lvl="0">
              <a:spcBef>
                <a:spcPts val="0"/>
              </a:spcBef>
              <a:spcAft>
                <a:spcPts val="0"/>
              </a:spcAft>
              <a:buSzPts val="3600"/>
              <a:buNone/>
              <a:defRPr sz="3600"/>
            </a:lvl1pPr>
            <a:lvl2pPr lvl="1">
              <a:spcBef>
                <a:spcPts val="0"/>
              </a:spcBef>
              <a:spcAft>
                <a:spcPts val="0"/>
              </a:spcAft>
              <a:buSzPts val="3600"/>
              <a:buNone/>
              <a:defRPr sz="3600"/>
            </a:lvl2pPr>
            <a:lvl3pPr lvl="2">
              <a:spcBef>
                <a:spcPts val="0"/>
              </a:spcBef>
              <a:spcAft>
                <a:spcPts val="0"/>
              </a:spcAft>
              <a:buSzPts val="3600"/>
              <a:buNone/>
              <a:defRPr sz="3600"/>
            </a:lvl3pPr>
            <a:lvl4pPr lvl="3">
              <a:spcBef>
                <a:spcPts val="0"/>
              </a:spcBef>
              <a:spcAft>
                <a:spcPts val="0"/>
              </a:spcAft>
              <a:buSzPts val="3600"/>
              <a:buNone/>
              <a:defRPr sz="3600"/>
            </a:lvl4pPr>
            <a:lvl5pPr lvl="4">
              <a:spcBef>
                <a:spcPts val="0"/>
              </a:spcBef>
              <a:spcAft>
                <a:spcPts val="0"/>
              </a:spcAft>
              <a:buSzPts val="3600"/>
              <a:buNone/>
              <a:defRPr sz="3600"/>
            </a:lvl5pPr>
            <a:lvl6pPr lvl="5">
              <a:spcBef>
                <a:spcPts val="0"/>
              </a:spcBef>
              <a:spcAft>
                <a:spcPts val="0"/>
              </a:spcAft>
              <a:buSzPts val="3600"/>
              <a:buNone/>
              <a:defRPr sz="3600"/>
            </a:lvl6pPr>
            <a:lvl7pPr lvl="6">
              <a:spcBef>
                <a:spcPts val="0"/>
              </a:spcBef>
              <a:spcAft>
                <a:spcPts val="0"/>
              </a:spcAft>
              <a:buSzPts val="3600"/>
              <a:buNone/>
              <a:defRPr sz="3600"/>
            </a:lvl7pPr>
            <a:lvl8pPr lvl="7">
              <a:spcBef>
                <a:spcPts val="0"/>
              </a:spcBef>
              <a:spcAft>
                <a:spcPts val="0"/>
              </a:spcAft>
              <a:buSzPts val="3600"/>
              <a:buNone/>
              <a:defRPr sz="3600"/>
            </a:lvl8pPr>
            <a:lvl9pPr lvl="8">
              <a:spcBef>
                <a:spcPts val="0"/>
              </a:spcBef>
              <a:spcAft>
                <a:spcPts val="0"/>
              </a:spcAft>
              <a:buSzPts val="3600"/>
              <a:buNone/>
              <a:defRPr sz="3600"/>
            </a:lvl9pPr>
          </a:lstStyle>
          <a:p/>
        </p:txBody>
      </p:sp>
      <p:sp>
        <p:nvSpPr>
          <p:cNvPr id="17" name="Google Shape;17;p3"/>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 name="Shape 18"/>
        <p:cNvGrpSpPr/>
        <p:nvPr/>
      </p:nvGrpSpPr>
      <p:grpSpPr>
        <a:xfrm>
          <a:off x="0" y="0"/>
          <a:ext cx="0" cy="0"/>
          <a:chOff x="0" y="0"/>
          <a:chExt cx="0" cy="0"/>
        </a:xfrm>
      </p:grpSpPr>
      <p:sp>
        <p:nvSpPr>
          <p:cNvPr id="19" name="Google Shape;19;p4"/>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0" name="Google Shape;20;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1" name="Google Shape;21;p4"/>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2" name="Shape 22"/>
        <p:cNvGrpSpPr/>
        <p:nvPr/>
      </p:nvGrpSpPr>
      <p:grpSpPr>
        <a:xfrm>
          <a:off x="0" y="0"/>
          <a:ext cx="0" cy="0"/>
          <a:chOff x="0" y="0"/>
          <a:chExt cx="0" cy="0"/>
        </a:xfrm>
      </p:grpSpPr>
      <p:sp>
        <p:nvSpPr>
          <p:cNvPr id="23" name="Google Shape;23;p5"/>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4" name="Google Shape;24;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5" name="Google Shape;25;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6" name="Google Shape;26;p5"/>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7" name="Shape 27"/>
        <p:cNvGrpSpPr/>
        <p:nvPr/>
      </p:nvGrpSpPr>
      <p:grpSpPr>
        <a:xfrm>
          <a:off x="0" y="0"/>
          <a:ext cx="0" cy="0"/>
          <a:chOff x="0" y="0"/>
          <a:chExt cx="0" cy="0"/>
        </a:xfrm>
      </p:grpSpPr>
      <p:sp>
        <p:nvSpPr>
          <p:cNvPr id="28" name="Google Shape;28;p6"/>
          <p:cNvSpPr txBox="1"/>
          <p:nvPr>
            <p:ph type="title"/>
          </p:nvPr>
        </p:nvSpPr>
        <p:spPr>
          <a:xfrm>
            <a:off x="311700" y="445025"/>
            <a:ext cx="8520600" cy="623400"/>
          </a:xfrm>
          <a:prstGeom prst="rect">
            <a:avLst/>
          </a:prstGeom>
        </p:spPr>
        <p:txBody>
          <a:bodyPr anchorCtr="0" anchor="t" bIns="91425" lIns="91425" spcFirstLastPara="1" rIns="91425" wrap="square" tIns="91425">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9" name="Google Shape;29;p6"/>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2" name="Google Shape;32;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3" name="Google Shape;33;p7"/>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2"/>
        </a:solidFill>
      </p:bgPr>
    </p:bg>
    <p:spTree>
      <p:nvGrpSpPr>
        <p:cNvPr id="34" name="Shape 34"/>
        <p:cNvGrpSpPr/>
        <p:nvPr/>
      </p:nvGrpSpPr>
      <p:grpSpPr>
        <a:xfrm>
          <a:off x="0" y="0"/>
          <a:ext cx="0" cy="0"/>
          <a:chOff x="0" y="0"/>
          <a:chExt cx="0" cy="0"/>
        </a:xfrm>
      </p:grpSpPr>
      <p:sp>
        <p:nvSpPr>
          <p:cNvPr id="35" name="Google Shape;35;p8"/>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6" name="Google Shape;36;p8"/>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9"/>
          <p:cNvSpPr/>
          <p:nvPr/>
        </p:nvSpPr>
        <p:spPr>
          <a:xfrm>
            <a:off x="4636800" y="80700"/>
            <a:ext cx="4426500" cy="49821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9" name="Google Shape;39;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0" name="Google Shape;40;p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1" name="Google Shape;41;p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2" name="Google Shape;42;p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43" name="Google Shape;43;p9"/>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4" name="Shape 44"/>
        <p:cNvGrpSpPr/>
        <p:nvPr/>
      </p:nvGrpSpPr>
      <p:grpSpPr>
        <a:xfrm>
          <a:off x="0" y="0"/>
          <a:ext cx="0" cy="0"/>
          <a:chOff x="0" y="0"/>
          <a:chExt cx="0" cy="0"/>
        </a:xfrm>
      </p:grpSpPr>
      <p:sp>
        <p:nvSpPr>
          <p:cNvPr id="45" name="Google Shape;45;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2100"/>
              <a:buNone/>
              <a:defRPr sz="2100"/>
            </a:lvl1pPr>
          </a:lstStyle>
          <a:p/>
        </p:txBody>
      </p:sp>
      <p:sp>
        <p:nvSpPr>
          <p:cNvPr id="46" name="Google Shape;46;p10"/>
          <p:cNvSpPr txBox="1"/>
          <p:nvPr>
            <p:ph idx="12" type="sldNum"/>
          </p:nvPr>
        </p:nvSpPr>
        <p:spPr>
          <a:xfrm>
            <a:off x="8497999" y="4688759"/>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l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6234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1pPr>
            <a:lvl2pPr lvl="1">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2pPr>
            <a:lvl3pPr lvl="2">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3pPr>
            <a:lvl4pPr lvl="3">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4pPr>
            <a:lvl5pPr lvl="4">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5pPr>
            <a:lvl6pPr lvl="5">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6pPr>
            <a:lvl7pPr lvl="6">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7pPr>
            <a:lvl8pPr lvl="7">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8pPr>
            <a:lvl9pPr lvl="8">
              <a:spcBef>
                <a:spcPts val="0"/>
              </a:spcBef>
              <a:spcAft>
                <a:spcPts val="0"/>
              </a:spcAft>
              <a:buClr>
                <a:schemeClr val="dk2"/>
              </a:buClr>
              <a:buSzPts val="3000"/>
              <a:buFont typeface="Raleway"/>
              <a:buNone/>
              <a:defRPr b="1" sz="3000">
                <a:solidFill>
                  <a:schemeClr val="dk2"/>
                </a:solidFill>
                <a:latin typeface="Raleway"/>
                <a:ea typeface="Raleway"/>
                <a:cs typeface="Raleway"/>
                <a:sym typeface="Raleway"/>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lt2"/>
              </a:buClr>
              <a:buSzPts val="1800"/>
              <a:buFont typeface="Source Sans Pro"/>
              <a:buChar char="●"/>
              <a:defRPr sz="1800">
                <a:solidFill>
                  <a:schemeClr val="lt2"/>
                </a:solidFill>
                <a:latin typeface="Source Sans Pro"/>
                <a:ea typeface="Source Sans Pro"/>
                <a:cs typeface="Source Sans Pro"/>
                <a:sym typeface="Source Sans Pro"/>
              </a:defRPr>
            </a:lvl1pPr>
            <a:lvl2pPr indent="-317500" lvl="1" marL="914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2pPr>
            <a:lvl3pPr indent="-317500" lvl="2" marL="1371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3pPr>
            <a:lvl4pPr indent="-317500" lvl="3" marL="1828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4pPr>
            <a:lvl5pPr indent="-317500" lvl="4" marL="22860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5pPr>
            <a:lvl6pPr indent="-317500" lvl="5" marL="27432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6pPr>
            <a:lvl7pPr indent="-317500" lvl="6" marL="32004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7pPr>
            <a:lvl8pPr indent="-317500" lvl="7" marL="36576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8pPr>
            <a:lvl9pPr indent="-317500" lvl="8" marL="4114800">
              <a:lnSpc>
                <a:spcPct val="115000"/>
              </a:lnSpc>
              <a:spcBef>
                <a:spcPts val="0"/>
              </a:spcBef>
              <a:spcAft>
                <a:spcPts val="0"/>
              </a:spcAft>
              <a:buClr>
                <a:schemeClr val="lt2"/>
              </a:buClr>
              <a:buSzPts val="1400"/>
              <a:buFont typeface="Source Sans Pro"/>
              <a:buChar char="■"/>
              <a:defRPr>
                <a:solidFill>
                  <a:schemeClr val="lt2"/>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8497999" y="4688759"/>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lt2"/>
                </a:solidFill>
                <a:latin typeface="Source Sans Pro"/>
                <a:ea typeface="Source Sans Pro"/>
                <a:cs typeface="Source Sans Pro"/>
                <a:sym typeface="Source Sans Pro"/>
              </a:defRPr>
            </a:lvl1pPr>
            <a:lvl2pPr lvl="1" algn="r">
              <a:buNone/>
              <a:defRPr sz="1000">
                <a:solidFill>
                  <a:schemeClr val="lt2"/>
                </a:solidFill>
                <a:latin typeface="Source Sans Pro"/>
                <a:ea typeface="Source Sans Pro"/>
                <a:cs typeface="Source Sans Pro"/>
                <a:sym typeface="Source Sans Pro"/>
              </a:defRPr>
            </a:lvl2pPr>
            <a:lvl3pPr lvl="2" algn="r">
              <a:buNone/>
              <a:defRPr sz="1000">
                <a:solidFill>
                  <a:schemeClr val="lt2"/>
                </a:solidFill>
                <a:latin typeface="Source Sans Pro"/>
                <a:ea typeface="Source Sans Pro"/>
                <a:cs typeface="Source Sans Pro"/>
                <a:sym typeface="Source Sans Pro"/>
              </a:defRPr>
            </a:lvl3pPr>
            <a:lvl4pPr lvl="3" algn="r">
              <a:buNone/>
              <a:defRPr sz="1000">
                <a:solidFill>
                  <a:schemeClr val="lt2"/>
                </a:solidFill>
                <a:latin typeface="Source Sans Pro"/>
                <a:ea typeface="Source Sans Pro"/>
                <a:cs typeface="Source Sans Pro"/>
                <a:sym typeface="Source Sans Pro"/>
              </a:defRPr>
            </a:lvl4pPr>
            <a:lvl5pPr lvl="4" algn="r">
              <a:buNone/>
              <a:defRPr sz="1000">
                <a:solidFill>
                  <a:schemeClr val="lt2"/>
                </a:solidFill>
                <a:latin typeface="Source Sans Pro"/>
                <a:ea typeface="Source Sans Pro"/>
                <a:cs typeface="Source Sans Pro"/>
                <a:sym typeface="Source Sans Pro"/>
              </a:defRPr>
            </a:lvl5pPr>
            <a:lvl6pPr lvl="5" algn="r">
              <a:buNone/>
              <a:defRPr sz="1000">
                <a:solidFill>
                  <a:schemeClr val="lt2"/>
                </a:solidFill>
                <a:latin typeface="Source Sans Pro"/>
                <a:ea typeface="Source Sans Pro"/>
                <a:cs typeface="Source Sans Pro"/>
                <a:sym typeface="Source Sans Pro"/>
              </a:defRPr>
            </a:lvl6pPr>
            <a:lvl7pPr lvl="6" algn="r">
              <a:buNone/>
              <a:defRPr sz="1000">
                <a:solidFill>
                  <a:schemeClr val="lt2"/>
                </a:solidFill>
                <a:latin typeface="Source Sans Pro"/>
                <a:ea typeface="Source Sans Pro"/>
                <a:cs typeface="Source Sans Pro"/>
                <a:sym typeface="Source Sans Pro"/>
              </a:defRPr>
            </a:lvl7pPr>
            <a:lvl8pPr lvl="7" algn="r">
              <a:buNone/>
              <a:defRPr sz="1000">
                <a:solidFill>
                  <a:schemeClr val="lt2"/>
                </a:solidFill>
                <a:latin typeface="Source Sans Pro"/>
                <a:ea typeface="Source Sans Pro"/>
                <a:cs typeface="Source Sans Pro"/>
                <a:sym typeface="Source Sans Pro"/>
              </a:defRPr>
            </a:lvl8pPr>
            <a:lvl9pPr lvl="8" algn="r">
              <a:buNone/>
              <a:defRPr sz="1000">
                <a:solidFill>
                  <a:schemeClr val="lt2"/>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push dir="r"/>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0.xml"/><Relationship Id="rId3" Type="http://schemas.openxmlformats.org/officeDocument/2006/relationships/hyperlink" Target="http://drive.google.com/file/d/1pFdklSDuW7XHU4AKtS4DCFN2NhE808gw/view" TargetMode="External"/><Relationship Id="rId4"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hyperlink" Target="http://drive.google.com/file/d/1LHpzmUAdArh9K0IIixqvpyRuozB5AT1D/view" TargetMode="Externa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5.xml"/><Relationship Id="rId3" Type="http://schemas.openxmlformats.org/officeDocument/2006/relationships/hyperlink" Target="http://drive.google.com/file/d/1wdUTrmdgIBgJ3s5HBN_9xPXKndms__K-/view" TargetMode="Externa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form.jotform.com/233405403961956"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8.xml"/><Relationship Id="rId3" Type="http://schemas.openxmlformats.org/officeDocument/2006/relationships/hyperlink" Target="http://drive.google.com/file/d/1wd5gUACTxK3ARONnTsRzLBzE6oFStf60/view" TargetMode="Externa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14.png"/><Relationship Id="rId4" Type="http://schemas.openxmlformats.org/officeDocument/2006/relationships/image" Target="../media/image9.png"/><Relationship Id="rId5" Type="http://schemas.openxmlformats.org/officeDocument/2006/relationships/image" Target="../media/image13.png"/><Relationship Id="rId6" Type="http://schemas.openxmlformats.org/officeDocument/2006/relationships/image" Target="../media/image1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3.xml"/><Relationship Id="rId3" Type="http://schemas.openxmlformats.org/officeDocument/2006/relationships/hyperlink" Target="http://drive.google.com/file/d/1Tno0Bo0fiEVgZfKWfaYAZFdbCqfLtj9R/view" TargetMode="External"/><Relationship Id="rId4" Type="http://schemas.openxmlformats.org/officeDocument/2006/relationships/image" Target="../media/image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9.xml"/><Relationship Id="rId3" Type="http://schemas.openxmlformats.org/officeDocument/2006/relationships/hyperlink" Target="http://drive.google.com/file/d/1zGa6TEsW58E2ZvNl3jEgMuxyBonq2IA1/view" TargetMode="Externa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1.xml"/><Relationship Id="rId3" Type="http://schemas.openxmlformats.org/officeDocument/2006/relationships/hyperlink" Target="http://drive.google.com/file/d/14bUufjCr-7YfYk3uIhuPpqcVjwxavUeS/view" TargetMode="Externa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3.xml"/><Relationship Id="rId3" Type="http://schemas.openxmlformats.org/officeDocument/2006/relationships/hyperlink" Target="http://drive.google.com/file/d/16-DBR0x_bAdeySnbGhtcMTL-jUM8e6iz/view" TargetMode="External"/><Relationship Id="rId4" Type="http://schemas.openxmlformats.org/officeDocument/2006/relationships/image" Target="../media/image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6.xml"/><Relationship Id="rId3" Type="http://schemas.openxmlformats.org/officeDocument/2006/relationships/hyperlink" Target="http://drive.google.com/file/d/1xFWfS07HLojrbzVK8EW1WWmECIqTd5Nx/view" TargetMode="External"/><Relationship Id="rId4" Type="http://schemas.openxmlformats.org/officeDocument/2006/relationships/image" Target="../media/image3.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7.xml"/><Relationship Id="rId3" Type="http://schemas.openxmlformats.org/officeDocument/2006/relationships/hyperlink" Target="http://drive.google.com/file/d/1KuGOqO7tgkSnTXD5wTVrqP2oDNjOE8M5/view" TargetMode="External"/><Relationship Id="rId4"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 name="Shape 57"/>
        <p:cNvGrpSpPr/>
        <p:nvPr/>
      </p:nvGrpSpPr>
      <p:grpSpPr>
        <a:xfrm>
          <a:off x="0" y="0"/>
          <a:ext cx="0" cy="0"/>
          <a:chOff x="0" y="0"/>
          <a:chExt cx="0" cy="0"/>
        </a:xfrm>
      </p:grpSpPr>
      <p:sp>
        <p:nvSpPr>
          <p:cNvPr id="58" name="Google Shape;58;p13"/>
          <p:cNvSpPr txBox="1"/>
          <p:nvPr>
            <p:ph type="ctrTitle"/>
          </p:nvPr>
        </p:nvSpPr>
        <p:spPr>
          <a:xfrm>
            <a:off x="485875" y="264475"/>
            <a:ext cx="8183700" cy="16884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SzPts val="990"/>
              <a:buNone/>
            </a:pPr>
            <a:r>
              <a:rPr lang="en" sz="3580"/>
              <a:t>Powerful Task Design and Teacher Coaching - A New Way to Evaluate Teachers</a:t>
            </a:r>
            <a:endParaRPr sz="3580"/>
          </a:p>
        </p:txBody>
      </p:sp>
      <p:sp>
        <p:nvSpPr>
          <p:cNvPr id="59" name="Google Shape;59;p13"/>
          <p:cNvSpPr txBox="1"/>
          <p:nvPr>
            <p:ph idx="1" type="subTitle"/>
          </p:nvPr>
        </p:nvSpPr>
        <p:spPr>
          <a:xfrm>
            <a:off x="485875" y="1917400"/>
            <a:ext cx="8183700" cy="717000"/>
          </a:xfrm>
          <a:prstGeom prst="rect">
            <a:avLst/>
          </a:prstGeom>
        </p:spPr>
        <p:txBody>
          <a:bodyPr anchorCtr="0" anchor="t" bIns="91425" lIns="91425" spcFirstLastPara="1" rIns="91425" wrap="square" tIns="91425">
            <a:normAutofit fontScale="85000" lnSpcReduction="20000"/>
          </a:bodyPr>
          <a:lstStyle/>
          <a:p>
            <a:pPr indent="0" lvl="0" marL="0" rtl="0" algn="l">
              <a:spcBef>
                <a:spcPts val="0"/>
              </a:spcBef>
              <a:spcAft>
                <a:spcPts val="0"/>
              </a:spcAft>
              <a:buNone/>
            </a:pPr>
            <a:r>
              <a:rPr lang="en"/>
              <a:t>Brian McGuire, Ph.D., SAM Principal/Lead Person</a:t>
            </a:r>
            <a:endParaRPr/>
          </a:p>
          <a:p>
            <a:pPr indent="0" lvl="0" marL="0" rtl="0" algn="l">
              <a:spcBef>
                <a:spcPts val="0"/>
              </a:spcBef>
              <a:spcAft>
                <a:spcPts val="0"/>
              </a:spcAft>
              <a:buNone/>
            </a:pPr>
            <a:r>
              <a:rPr lang="en"/>
              <a:t>John Antonetti, Colleagues on Call</a:t>
            </a:r>
            <a:endParaRPr/>
          </a:p>
        </p:txBody>
      </p:sp>
      <p:sp>
        <p:nvSpPr>
          <p:cNvPr id="60" name="Google Shape;60;p13"/>
          <p:cNvSpPr txBox="1"/>
          <p:nvPr/>
        </p:nvSpPr>
        <p:spPr>
          <a:xfrm>
            <a:off x="4073900" y="3303150"/>
            <a:ext cx="4595700" cy="1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 name="Shape 118"/>
        <p:cNvGrpSpPr/>
        <p:nvPr/>
      </p:nvGrpSpPr>
      <p:grpSpPr>
        <a:xfrm>
          <a:off x="0" y="0"/>
          <a:ext cx="0" cy="0"/>
          <a:chOff x="0" y="0"/>
          <a:chExt cx="0" cy="0"/>
        </a:xfrm>
      </p:grpSpPr>
      <p:pic>
        <p:nvPicPr>
          <p:cNvPr id="119" name="Google Shape;119;p22" title="Question4_Evaluation_Matters.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3"/>
          <p:cNvSpPr txBox="1"/>
          <p:nvPr>
            <p:ph type="title"/>
          </p:nvPr>
        </p:nvSpPr>
        <p:spPr>
          <a:xfrm>
            <a:off x="490250" y="526350"/>
            <a:ext cx="5604000" cy="4090800"/>
          </a:xfrm>
          <a:prstGeom prst="rect">
            <a:avLst/>
          </a:prstGeom>
        </p:spPr>
        <p:txBody>
          <a:bodyPr anchorCtr="0" anchor="ctr" bIns="91425" lIns="91425" spcFirstLastPara="1" rIns="91425" wrap="square" tIns="91425">
            <a:normAutofit fontScale="90000"/>
          </a:bodyPr>
          <a:lstStyle/>
          <a:p>
            <a:pPr indent="0" lvl="0" marL="0" rtl="0" algn="l">
              <a:spcBef>
                <a:spcPts val="0"/>
              </a:spcBef>
              <a:spcAft>
                <a:spcPts val="0"/>
              </a:spcAft>
              <a:buNone/>
            </a:pPr>
            <a:r>
              <a:rPr lang="en"/>
              <a:t>So, what did they say when I gave the greenlight about moving away from the former model??</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 name="Shape 128"/>
        <p:cNvGrpSpPr/>
        <p:nvPr/>
      </p:nvGrpSpPr>
      <p:grpSpPr>
        <a:xfrm>
          <a:off x="0" y="0"/>
          <a:ext cx="0" cy="0"/>
          <a:chOff x="0" y="0"/>
          <a:chExt cx="0" cy="0"/>
        </a:xfrm>
      </p:grpSpPr>
      <p:pic>
        <p:nvPicPr>
          <p:cNvPr id="129" name="Google Shape;129;p24" title="Question3_Feelings_New_Model_Reaction.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9"/>
                                        </p:tgtEl>
                                        <p:attrNameLst>
                                          <p:attrName>style.visibility</p:attrName>
                                        </p:attrNameLst>
                                      </p:cBhvr>
                                      <p:to>
                                        <p:strVal val="visible"/>
                                      </p:to>
                                    </p:set>
                                    <p:animEffect filter="fade" transition="in">
                                      <p:cBhvr>
                                        <p:cTn dur="1000"/>
                                        <p:tgtEl>
                                          <p:spTgt spid="1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5"/>
          <p:cNvSpPr txBox="1"/>
          <p:nvPr>
            <p:ph type="title"/>
          </p:nvPr>
        </p:nvSpPr>
        <p:spPr>
          <a:xfrm>
            <a:off x="3168000" y="724075"/>
            <a:ext cx="2808000" cy="75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FOR THE RECORD:</a:t>
            </a:r>
            <a:endParaRPr/>
          </a:p>
        </p:txBody>
      </p:sp>
      <p:sp>
        <p:nvSpPr>
          <p:cNvPr id="135" name="Google Shape;135;p25"/>
          <p:cNvSpPr txBox="1"/>
          <p:nvPr>
            <p:ph idx="1" type="body"/>
          </p:nvPr>
        </p:nvSpPr>
        <p:spPr>
          <a:xfrm>
            <a:off x="3168000" y="2640000"/>
            <a:ext cx="2808000" cy="1290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It was not an </a:t>
            </a:r>
            <a:r>
              <a:rPr lang="en" sz="2000"/>
              <a:t>argument</a:t>
            </a:r>
            <a:r>
              <a:rPr lang="en" sz="2000"/>
              <a:t>.</a:t>
            </a:r>
            <a:endParaRPr sz="20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 name="Shape 139"/>
        <p:cNvGrpSpPr/>
        <p:nvPr/>
      </p:nvGrpSpPr>
      <p:grpSpPr>
        <a:xfrm>
          <a:off x="0" y="0"/>
          <a:ext cx="0" cy="0"/>
          <a:chOff x="0" y="0"/>
          <a:chExt cx="0" cy="0"/>
        </a:xfrm>
      </p:grpSpPr>
      <p:sp>
        <p:nvSpPr>
          <p:cNvPr id="140" name="Google Shape;140;p26"/>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What happened next?</a:t>
            </a:r>
            <a:endParaRPr/>
          </a:p>
        </p:txBody>
      </p:sp>
      <p:sp>
        <p:nvSpPr>
          <p:cNvPr id="141" name="Google Shape;141;p26"/>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342900" lvl="0" marL="457200" rtl="0" algn="l">
              <a:spcBef>
                <a:spcPts val="0"/>
              </a:spcBef>
              <a:spcAft>
                <a:spcPts val="0"/>
              </a:spcAft>
              <a:buSzPts val="1800"/>
              <a:buAutoNum type="arabicPeriod"/>
            </a:pPr>
            <a:r>
              <a:rPr lang="en"/>
              <a:t>We put a team together to build a better model - one that matched the work.</a:t>
            </a:r>
            <a:endParaRPr/>
          </a:p>
          <a:p>
            <a:pPr indent="-342900" lvl="0" marL="457200" rtl="0" algn="l">
              <a:spcBef>
                <a:spcPts val="0"/>
              </a:spcBef>
              <a:spcAft>
                <a:spcPts val="0"/>
              </a:spcAft>
              <a:buSzPts val="1800"/>
              <a:buAutoNum type="arabicPeriod"/>
            </a:pPr>
            <a:r>
              <a:rPr lang="en"/>
              <a:t>There were many, many versions.</a:t>
            </a:r>
            <a:endParaRPr/>
          </a:p>
          <a:p>
            <a:pPr indent="-342900" lvl="0" marL="457200" rtl="0" algn="l">
              <a:spcBef>
                <a:spcPts val="0"/>
              </a:spcBef>
              <a:spcAft>
                <a:spcPts val="0"/>
              </a:spcAft>
              <a:buSzPts val="1800"/>
              <a:buAutoNum type="arabicPeriod"/>
            </a:pPr>
            <a:r>
              <a:rPr lang="en"/>
              <a:t>But, at its core - three things were most important…</a:t>
            </a:r>
            <a:endParaRPr/>
          </a:p>
        </p:txBody>
      </p:sp>
      <p:sp>
        <p:nvSpPr>
          <p:cNvPr id="142" name="Google Shape;142;p26"/>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143" name="Google Shape;143;p26"/>
          <p:cNvSpPr txBox="1"/>
          <p:nvPr/>
        </p:nvSpPr>
        <p:spPr>
          <a:xfrm>
            <a:off x="6881600" y="3546975"/>
            <a:ext cx="1580700" cy="1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pic>
        <p:nvPicPr>
          <p:cNvPr id="148" name="Google Shape;148;p27" title="Varva Opening2.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 name="Shape 152"/>
        <p:cNvGrpSpPr/>
        <p:nvPr/>
      </p:nvGrpSpPr>
      <p:grpSpPr>
        <a:xfrm>
          <a:off x="0" y="0"/>
          <a:ext cx="0" cy="0"/>
          <a:chOff x="0" y="0"/>
          <a:chExt cx="0" cy="0"/>
        </a:xfrm>
      </p:grpSpPr>
      <p:sp>
        <p:nvSpPr>
          <p:cNvPr id="153" name="Google Shape;153;p28"/>
          <p:cNvSpPr txBox="1"/>
          <p:nvPr>
            <p:ph type="title"/>
          </p:nvPr>
        </p:nvSpPr>
        <p:spPr>
          <a:xfrm>
            <a:off x="300975" y="277125"/>
            <a:ext cx="4045200" cy="4318500"/>
          </a:xfrm>
          <a:prstGeom prst="rect">
            <a:avLst/>
          </a:prstGeom>
        </p:spPr>
        <p:txBody>
          <a:bodyPr anchorCtr="0" anchor="b" bIns="91425" lIns="91425" spcFirstLastPara="1" rIns="91425" wrap="square" tIns="91425">
            <a:normAutofit/>
          </a:bodyPr>
          <a:lstStyle/>
          <a:p>
            <a:pPr indent="-450850" lvl="0" marL="457200" rtl="0" algn="ctr">
              <a:spcBef>
                <a:spcPts val="0"/>
              </a:spcBef>
              <a:spcAft>
                <a:spcPts val="0"/>
              </a:spcAft>
              <a:buSzPts val="3500"/>
              <a:buAutoNum type="arabicPeriod"/>
            </a:pPr>
            <a:r>
              <a:rPr lang="en" sz="3500"/>
              <a:t>Make stuff worth doing for the kids.</a:t>
            </a:r>
            <a:endParaRPr sz="3500"/>
          </a:p>
          <a:p>
            <a:pPr indent="-450850" lvl="0" marL="457200" rtl="0" algn="ctr">
              <a:spcBef>
                <a:spcPts val="0"/>
              </a:spcBef>
              <a:spcAft>
                <a:spcPts val="0"/>
              </a:spcAft>
              <a:buSzPts val="3500"/>
              <a:buAutoNum type="arabicPeriod"/>
            </a:pPr>
            <a:r>
              <a:rPr lang="en" sz="3500"/>
              <a:t>Be good to your kids.</a:t>
            </a:r>
            <a:endParaRPr sz="3500"/>
          </a:p>
          <a:p>
            <a:pPr indent="-450850" lvl="0" marL="457200" rtl="0" algn="ctr">
              <a:spcBef>
                <a:spcPts val="0"/>
              </a:spcBef>
              <a:spcAft>
                <a:spcPts val="0"/>
              </a:spcAft>
              <a:buSzPts val="3500"/>
              <a:buAutoNum type="arabicPeriod"/>
            </a:pPr>
            <a:r>
              <a:rPr lang="en" sz="3500"/>
              <a:t>Take care of your sh*t.</a:t>
            </a:r>
            <a:endParaRPr sz="3500"/>
          </a:p>
        </p:txBody>
      </p:sp>
      <p:sp>
        <p:nvSpPr>
          <p:cNvPr id="154" name="Google Shape;154;p28"/>
          <p:cNvSpPr txBox="1"/>
          <p:nvPr/>
        </p:nvSpPr>
        <p:spPr>
          <a:xfrm>
            <a:off x="4736450" y="277125"/>
            <a:ext cx="4132500" cy="454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Source Sans Pro"/>
                <a:ea typeface="Source Sans Pro"/>
                <a:cs typeface="Source Sans Pro"/>
                <a:sym typeface="Source Sans Pro"/>
              </a:rPr>
              <a:t>Translation:</a:t>
            </a:r>
            <a:endParaRPr sz="2800">
              <a:solidFill>
                <a:schemeClr val="lt1"/>
              </a:solidFill>
              <a:latin typeface="Source Sans Pro"/>
              <a:ea typeface="Source Sans Pro"/>
              <a:cs typeface="Source Sans Pro"/>
              <a:sym typeface="Source Sans Pro"/>
            </a:endParaRPr>
          </a:p>
          <a:p>
            <a:pPr indent="0" lvl="0" marL="0" rtl="0" algn="l">
              <a:spcBef>
                <a:spcPts val="0"/>
              </a:spcBef>
              <a:spcAft>
                <a:spcPts val="0"/>
              </a:spcAft>
              <a:buNone/>
            </a:pPr>
            <a:r>
              <a:t/>
            </a:r>
            <a:endParaRPr sz="1000">
              <a:solidFill>
                <a:schemeClr val="lt1"/>
              </a:solidFill>
              <a:latin typeface="Source Sans Pro"/>
              <a:ea typeface="Source Sans Pro"/>
              <a:cs typeface="Source Sans Pro"/>
              <a:sym typeface="Source Sans Pro"/>
            </a:endParaRPr>
          </a:p>
          <a:p>
            <a:pPr indent="-400050" lvl="0" marL="457200" rtl="0" algn="l">
              <a:spcBef>
                <a:spcPts val="0"/>
              </a:spcBef>
              <a:spcAft>
                <a:spcPts val="0"/>
              </a:spcAft>
              <a:buClr>
                <a:schemeClr val="lt1"/>
              </a:buClr>
              <a:buSzPts val="2700"/>
              <a:buFont typeface="Source Sans Pro"/>
              <a:buAutoNum type="arabicPeriod"/>
            </a:pPr>
            <a:r>
              <a:rPr lang="en" sz="2700">
                <a:solidFill>
                  <a:schemeClr val="lt1"/>
                </a:solidFill>
                <a:latin typeface="Source Sans Pro"/>
                <a:ea typeface="Source Sans Pro"/>
                <a:cs typeface="Source Sans Pro"/>
                <a:sym typeface="Source Sans Pro"/>
              </a:rPr>
              <a:t>Instructional Task Design</a:t>
            </a:r>
            <a:endParaRPr sz="2700">
              <a:solidFill>
                <a:schemeClr val="lt1"/>
              </a:solidFill>
              <a:latin typeface="Source Sans Pro"/>
              <a:ea typeface="Source Sans Pro"/>
              <a:cs typeface="Source Sans Pro"/>
              <a:sym typeface="Source Sans Pro"/>
            </a:endParaRPr>
          </a:p>
          <a:p>
            <a:pPr indent="0" lvl="0" marL="0" rtl="0" algn="l">
              <a:spcBef>
                <a:spcPts val="0"/>
              </a:spcBef>
              <a:spcAft>
                <a:spcPts val="0"/>
              </a:spcAft>
              <a:buNone/>
            </a:pPr>
            <a:r>
              <a:t/>
            </a:r>
            <a:endParaRPr sz="2700">
              <a:solidFill>
                <a:schemeClr val="lt1"/>
              </a:solidFill>
              <a:latin typeface="Source Sans Pro"/>
              <a:ea typeface="Source Sans Pro"/>
              <a:cs typeface="Source Sans Pro"/>
              <a:sym typeface="Source Sans Pro"/>
            </a:endParaRPr>
          </a:p>
          <a:p>
            <a:pPr indent="-400050" lvl="0" marL="457200" rtl="0" algn="l">
              <a:spcBef>
                <a:spcPts val="0"/>
              </a:spcBef>
              <a:spcAft>
                <a:spcPts val="0"/>
              </a:spcAft>
              <a:buClr>
                <a:schemeClr val="lt1"/>
              </a:buClr>
              <a:buSzPts val="2700"/>
              <a:buFont typeface="Source Sans Pro"/>
              <a:buAutoNum type="arabicPeriod"/>
            </a:pPr>
            <a:r>
              <a:rPr lang="en" sz="2700">
                <a:solidFill>
                  <a:schemeClr val="lt1"/>
                </a:solidFill>
                <a:latin typeface="Source Sans Pro"/>
                <a:ea typeface="Source Sans Pro"/>
                <a:cs typeface="Source Sans Pro"/>
                <a:sym typeface="Source Sans Pro"/>
              </a:rPr>
              <a:t>Teacher-Artist Interactions</a:t>
            </a:r>
            <a:endParaRPr sz="2700">
              <a:solidFill>
                <a:schemeClr val="lt1"/>
              </a:solidFill>
              <a:latin typeface="Source Sans Pro"/>
              <a:ea typeface="Source Sans Pro"/>
              <a:cs typeface="Source Sans Pro"/>
              <a:sym typeface="Source Sans Pro"/>
            </a:endParaRPr>
          </a:p>
          <a:p>
            <a:pPr indent="0" lvl="0" marL="0" rtl="0" algn="l">
              <a:spcBef>
                <a:spcPts val="0"/>
              </a:spcBef>
              <a:spcAft>
                <a:spcPts val="0"/>
              </a:spcAft>
              <a:buNone/>
            </a:pPr>
            <a:r>
              <a:t/>
            </a:r>
            <a:endParaRPr sz="2700">
              <a:solidFill>
                <a:schemeClr val="lt1"/>
              </a:solidFill>
              <a:latin typeface="Source Sans Pro"/>
              <a:ea typeface="Source Sans Pro"/>
              <a:cs typeface="Source Sans Pro"/>
              <a:sym typeface="Source Sans Pro"/>
            </a:endParaRPr>
          </a:p>
          <a:p>
            <a:pPr indent="-400050" lvl="0" marL="457200" rtl="0" algn="l">
              <a:spcBef>
                <a:spcPts val="0"/>
              </a:spcBef>
              <a:spcAft>
                <a:spcPts val="0"/>
              </a:spcAft>
              <a:buClr>
                <a:schemeClr val="lt1"/>
              </a:buClr>
              <a:buSzPts val="2700"/>
              <a:buFont typeface="Source Sans Pro"/>
              <a:buAutoNum type="arabicPeriod"/>
            </a:pPr>
            <a:r>
              <a:rPr lang="en" sz="2700">
                <a:solidFill>
                  <a:schemeClr val="lt1"/>
                </a:solidFill>
                <a:latin typeface="Source Sans Pro"/>
                <a:ea typeface="Source Sans Pro"/>
                <a:cs typeface="Source Sans Pro"/>
                <a:sym typeface="Source Sans Pro"/>
              </a:rPr>
              <a:t>Professional Responsibilities</a:t>
            </a:r>
            <a:endParaRPr sz="2700">
              <a:solidFill>
                <a:schemeClr val="lt1"/>
              </a:solidFill>
              <a:latin typeface="Source Sans Pro"/>
              <a:ea typeface="Source Sans Pro"/>
              <a:cs typeface="Source Sans Pro"/>
              <a:sym typeface="Source Sans Pro"/>
            </a:endParaRPr>
          </a:p>
          <a:p>
            <a:pPr indent="0" lvl="0" marL="0" rtl="0" algn="l">
              <a:spcBef>
                <a:spcPts val="0"/>
              </a:spcBef>
              <a:spcAft>
                <a:spcPts val="0"/>
              </a:spcAft>
              <a:buNone/>
            </a:pPr>
            <a:r>
              <a:t/>
            </a:r>
            <a:endParaRPr>
              <a:solidFill>
                <a:schemeClr val="lt1"/>
              </a:solidFill>
              <a:latin typeface="Source Sans Pro"/>
              <a:ea typeface="Source Sans Pro"/>
              <a:cs typeface="Source Sans Pro"/>
              <a:sym typeface="Source Sans Pro"/>
            </a:endParaRPr>
          </a:p>
        </p:txBody>
      </p:sp>
    </p:spTree>
  </p:cSld>
  <p:clrMapOvr>
    <a:masterClrMapping/>
  </p:clrMapOvr>
  <mc:AlternateContent>
    <mc:Choice Requires="p14">
      <p:transition spd="slow" p14:dur="1000">
        <p:push dir="r"/>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3">
                                            <p:txEl>
                                              <p:pRg end="0" st="0"/>
                                            </p:txEl>
                                          </p:spTgt>
                                        </p:tgtEl>
                                        <p:attrNameLst>
                                          <p:attrName>style.visibility</p:attrName>
                                        </p:attrNameLst>
                                      </p:cBhvr>
                                      <p:to>
                                        <p:strVal val="visible"/>
                                      </p:to>
                                    </p:set>
                                    <p:anim calcmode="lin" valueType="num">
                                      <p:cBhvr additive="base">
                                        <p:cTn dur="1000"/>
                                        <p:tgtEl>
                                          <p:spTgt spid="153">
                                            <p:txEl>
                                              <p:pRg end="0" st="0"/>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3">
                                            <p:txEl>
                                              <p:pRg end="1" st="1"/>
                                            </p:txEl>
                                          </p:spTgt>
                                        </p:tgtEl>
                                        <p:attrNameLst>
                                          <p:attrName>style.visibility</p:attrName>
                                        </p:attrNameLst>
                                      </p:cBhvr>
                                      <p:to>
                                        <p:strVal val="visible"/>
                                      </p:to>
                                    </p:set>
                                    <p:anim calcmode="lin" valueType="num">
                                      <p:cBhvr additive="base">
                                        <p:cTn dur="1000"/>
                                        <p:tgtEl>
                                          <p:spTgt spid="153">
                                            <p:txEl>
                                              <p:pRg end="1" st="1"/>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8">
                                  <p:stCondLst>
                                    <p:cond delay="0"/>
                                  </p:stCondLst>
                                  <p:childTnLst>
                                    <p:set>
                                      <p:cBhvr>
                                        <p:cTn dur="1" fill="hold">
                                          <p:stCondLst>
                                            <p:cond delay="0"/>
                                          </p:stCondLst>
                                        </p:cTn>
                                        <p:tgtEl>
                                          <p:spTgt spid="153">
                                            <p:txEl>
                                              <p:pRg end="2" st="2"/>
                                            </p:txEl>
                                          </p:spTgt>
                                        </p:tgtEl>
                                        <p:attrNameLst>
                                          <p:attrName>style.visibility</p:attrName>
                                        </p:attrNameLst>
                                      </p:cBhvr>
                                      <p:to>
                                        <p:strVal val="visible"/>
                                      </p:to>
                                    </p:set>
                                    <p:anim calcmode="lin" valueType="num">
                                      <p:cBhvr additive="base">
                                        <p:cTn dur="1000"/>
                                        <p:tgtEl>
                                          <p:spTgt spid="153">
                                            <p:txEl>
                                              <p:pRg end="2" st="2"/>
                                            </p:txEl>
                                          </p:spTgt>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6" st="6"/>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54">
                                            <p:txEl>
                                              <p:pRg end="7" st="7"/>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 name="Shape 158"/>
        <p:cNvGrpSpPr/>
        <p:nvPr/>
      </p:nvGrpSpPr>
      <p:grpSpPr>
        <a:xfrm>
          <a:off x="0" y="0"/>
          <a:ext cx="0" cy="0"/>
          <a:chOff x="0" y="0"/>
          <a:chExt cx="0" cy="0"/>
        </a:xfrm>
      </p:grpSpPr>
      <p:sp>
        <p:nvSpPr>
          <p:cNvPr id="159" name="Google Shape;159;p29"/>
          <p:cNvSpPr txBox="1"/>
          <p:nvPr>
            <p:ph type="title"/>
          </p:nvPr>
        </p:nvSpPr>
        <p:spPr>
          <a:xfrm>
            <a:off x="485875" y="1714500"/>
            <a:ext cx="8183700" cy="7857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Link to the online model!</a:t>
            </a:r>
            <a:endParaRPr/>
          </a:p>
          <a:p>
            <a:pPr indent="0" lvl="0" marL="0" rtl="0" algn="l">
              <a:spcBef>
                <a:spcPts val="0"/>
              </a:spcBef>
              <a:spcAft>
                <a:spcPts val="0"/>
              </a:spcAft>
              <a:buNone/>
            </a:pPr>
            <a:r>
              <a:rPr lang="en" u="sng">
                <a:solidFill>
                  <a:schemeClr val="hlink"/>
                </a:solidFill>
                <a:hlinkClick r:id="rId3"/>
              </a:rPr>
              <a:t>Teacher Collaborative Evaluation Model</a:t>
            </a:r>
            <a:endParaRPr/>
          </a:p>
        </p:txBody>
      </p:sp>
      <p:sp>
        <p:nvSpPr>
          <p:cNvPr id="160" name="Google Shape;160;p29"/>
          <p:cNvSpPr txBox="1"/>
          <p:nvPr/>
        </p:nvSpPr>
        <p:spPr>
          <a:xfrm>
            <a:off x="4435675" y="3185200"/>
            <a:ext cx="3303000" cy="1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Source Sans Pro"/>
              <a:ea typeface="Source Sans Pro"/>
              <a:cs typeface="Source Sans Pro"/>
              <a:sym typeface="Source Sans Pro"/>
            </a:endParaRPr>
          </a:p>
        </p:txBody>
      </p:sp>
    </p:spTree>
  </p:cSld>
  <p:clrMapOvr>
    <a:masterClrMapping/>
  </p:clrMapOvr>
  <p:transition spd="med">
    <p:push dir="r"/>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pic>
        <p:nvPicPr>
          <p:cNvPr id="165" name="Google Shape;165;p30" title="Question3A_Feelings_Expanded.mp4">
            <a:hlinkClick r:id="rId3"/>
          </p:cNvPr>
          <p:cNvPicPr preferRelativeResize="0"/>
          <p:nvPr/>
        </p:nvPicPr>
        <p:blipFill>
          <a:blip r:embed="rId4">
            <a:alphaModFix/>
          </a:blip>
          <a:stretch>
            <a:fillRect/>
          </a:stretch>
        </p:blipFill>
        <p:spPr>
          <a:xfrm>
            <a:off x="240300" y="107300"/>
            <a:ext cx="8743949" cy="49184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31"/>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Instructional Task Design</a:t>
            </a:r>
            <a:endParaRPr/>
          </a:p>
        </p:txBody>
      </p:sp>
      <p:sp>
        <p:nvSpPr>
          <p:cNvPr id="171" name="Google Shape;171;p31"/>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pic>
        <p:nvPicPr>
          <p:cNvPr id="172" name="Google Shape;172;p31"/>
          <p:cNvPicPr preferRelativeResize="0"/>
          <p:nvPr/>
        </p:nvPicPr>
        <p:blipFill>
          <a:blip r:embed="rId3">
            <a:alphaModFix/>
          </a:blip>
          <a:stretch>
            <a:fillRect/>
          </a:stretch>
        </p:blipFill>
        <p:spPr>
          <a:xfrm rot="18">
            <a:off x="5486472" y="1416050"/>
            <a:ext cx="1707056" cy="2433501"/>
          </a:xfrm>
          <a:prstGeom prst="rect">
            <a:avLst/>
          </a:prstGeom>
          <a:noFill/>
          <a:ln>
            <a:noFill/>
          </a:ln>
        </p:spPr>
      </p:pic>
      <p:pic>
        <p:nvPicPr>
          <p:cNvPr id="173" name="Google Shape;173;p31"/>
          <p:cNvPicPr preferRelativeResize="0"/>
          <p:nvPr/>
        </p:nvPicPr>
        <p:blipFill>
          <a:blip r:embed="rId4">
            <a:alphaModFix/>
          </a:blip>
          <a:stretch>
            <a:fillRect/>
          </a:stretch>
        </p:blipFill>
        <p:spPr>
          <a:xfrm rot="11">
            <a:off x="1672413" y="1498238"/>
            <a:ext cx="1873550" cy="235129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 name="Shape 64"/>
        <p:cNvGrpSpPr/>
        <p:nvPr/>
      </p:nvGrpSpPr>
      <p:grpSpPr>
        <a:xfrm>
          <a:off x="0" y="0"/>
          <a:ext cx="0" cy="0"/>
          <a:chOff x="0" y="0"/>
          <a:chExt cx="0" cy="0"/>
        </a:xfrm>
      </p:grpSpPr>
      <p:sp>
        <p:nvSpPr>
          <p:cNvPr id="65" name="Google Shape;65;p14"/>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
        <p:nvSpPr>
          <p:cNvPr id="66" name="Google Shape;66;p14"/>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pic>
        <p:nvPicPr>
          <p:cNvPr id="67" name="Google Shape;67;p14"/>
          <p:cNvPicPr preferRelativeResize="0"/>
          <p:nvPr/>
        </p:nvPicPr>
        <p:blipFill>
          <a:blip r:embed="rId3">
            <a:alphaModFix/>
          </a:blip>
          <a:stretch>
            <a:fillRect/>
          </a:stretch>
        </p:blipFill>
        <p:spPr>
          <a:xfrm>
            <a:off x="412425" y="593775"/>
            <a:ext cx="3798425" cy="1656625"/>
          </a:xfrm>
          <a:prstGeom prst="rect">
            <a:avLst/>
          </a:prstGeom>
          <a:noFill/>
          <a:ln>
            <a:noFill/>
          </a:ln>
        </p:spPr>
      </p:pic>
      <p:pic>
        <p:nvPicPr>
          <p:cNvPr id="68" name="Google Shape;68;p14"/>
          <p:cNvPicPr preferRelativeResize="0"/>
          <p:nvPr/>
        </p:nvPicPr>
        <p:blipFill>
          <a:blip r:embed="rId4">
            <a:alphaModFix/>
          </a:blip>
          <a:stretch>
            <a:fillRect/>
          </a:stretch>
        </p:blipFill>
        <p:spPr>
          <a:xfrm>
            <a:off x="4687138" y="1891674"/>
            <a:ext cx="4145162" cy="1360150"/>
          </a:xfrm>
          <a:prstGeom prst="rect">
            <a:avLst/>
          </a:prstGeom>
          <a:noFill/>
          <a:ln>
            <a:noFill/>
          </a:ln>
        </p:spPr>
      </p:pic>
      <p:pic>
        <p:nvPicPr>
          <p:cNvPr id="69" name="Google Shape;69;p14"/>
          <p:cNvPicPr preferRelativeResize="0"/>
          <p:nvPr/>
        </p:nvPicPr>
        <p:blipFill>
          <a:blip r:embed="rId5">
            <a:alphaModFix/>
          </a:blip>
          <a:stretch>
            <a:fillRect/>
          </a:stretch>
        </p:blipFill>
        <p:spPr>
          <a:xfrm rot="-591432">
            <a:off x="663748" y="2573900"/>
            <a:ext cx="1223599" cy="1535625"/>
          </a:xfrm>
          <a:prstGeom prst="rect">
            <a:avLst/>
          </a:prstGeom>
          <a:noFill/>
          <a:ln>
            <a:noFill/>
          </a:ln>
        </p:spPr>
      </p:pic>
      <p:pic>
        <p:nvPicPr>
          <p:cNvPr id="70" name="Google Shape;70;p14"/>
          <p:cNvPicPr preferRelativeResize="0"/>
          <p:nvPr/>
        </p:nvPicPr>
        <p:blipFill>
          <a:blip r:embed="rId6">
            <a:alphaModFix/>
          </a:blip>
          <a:stretch>
            <a:fillRect/>
          </a:stretch>
        </p:blipFill>
        <p:spPr>
          <a:xfrm rot="1078669">
            <a:off x="2652937" y="2619400"/>
            <a:ext cx="1162101" cy="16566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 name="Shape 177"/>
        <p:cNvGrpSpPr/>
        <p:nvPr/>
      </p:nvGrpSpPr>
      <p:grpSpPr>
        <a:xfrm>
          <a:off x="0" y="0"/>
          <a:ext cx="0" cy="0"/>
          <a:chOff x="0" y="0"/>
          <a:chExt cx="0" cy="0"/>
        </a:xfrm>
      </p:grpSpPr>
      <p:sp>
        <p:nvSpPr>
          <p:cNvPr id="178" name="Google Shape;178;p32"/>
          <p:cNvSpPr txBox="1"/>
          <p:nvPr>
            <p:ph type="title"/>
          </p:nvPr>
        </p:nvSpPr>
        <p:spPr>
          <a:xfrm>
            <a:off x="191625" y="1448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A tale of three tasks and the +1</a:t>
            </a:r>
            <a:endParaRPr b="0"/>
          </a:p>
          <a:p>
            <a:pPr indent="0" lvl="0" marL="0" rtl="0" algn="l">
              <a:spcBef>
                <a:spcPts val="0"/>
              </a:spcBef>
              <a:spcAft>
                <a:spcPts val="0"/>
              </a:spcAft>
              <a:buNone/>
            </a:pPr>
            <a:r>
              <a:t/>
            </a:r>
            <a:endParaRPr b="0"/>
          </a:p>
          <a:p>
            <a:pPr indent="0" lvl="0" marL="0" rtl="0" algn="l">
              <a:spcBef>
                <a:spcPts val="0"/>
              </a:spcBef>
              <a:spcAft>
                <a:spcPts val="0"/>
              </a:spcAft>
              <a:buNone/>
            </a:pPr>
            <a:r>
              <a:rPr b="0" lang="en"/>
              <a:t>List the 5 rights guaranteed by the First Amendment to the U.S. Constitution.</a:t>
            </a:r>
            <a:endParaRPr b="0"/>
          </a:p>
          <a:p>
            <a:pPr indent="0" lvl="0" marL="0" rtl="0" algn="l">
              <a:spcBef>
                <a:spcPts val="0"/>
              </a:spcBef>
              <a:spcAft>
                <a:spcPts val="0"/>
              </a:spcAft>
              <a:buNone/>
            </a:pPr>
            <a:r>
              <a:t/>
            </a:r>
            <a:endParaRPr b="0"/>
          </a:p>
        </p:txBody>
      </p:sp>
      <p:sp>
        <p:nvSpPr>
          <p:cNvPr id="179" name="Google Shape;179;p32"/>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
        <p:nvSpPr>
          <p:cNvPr id="180" name="Google Shape;180;p32"/>
          <p:cNvSpPr txBox="1"/>
          <p:nvPr>
            <p:ph type="title"/>
          </p:nvPr>
        </p:nvSpPr>
        <p:spPr>
          <a:xfrm>
            <a:off x="191625" y="244867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Draw a picture of one of the rights.</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sp>
        <p:nvSpPr>
          <p:cNvPr id="181" name="Google Shape;181;p32"/>
          <p:cNvSpPr txBox="1"/>
          <p:nvPr>
            <p:ph type="title"/>
          </p:nvPr>
        </p:nvSpPr>
        <p:spPr>
          <a:xfrm>
            <a:off x="243950" y="4032050"/>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0" lang="en"/>
              <a:t>Take away one of the rights… and go back in time…</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a:p>
            <a:pPr indent="0" lvl="0" marL="0" rtl="0" algn="l">
              <a:spcBef>
                <a:spcPts val="0"/>
              </a:spcBef>
              <a:spcAft>
                <a:spcPts val="0"/>
              </a:spcAft>
              <a:buNone/>
            </a:pPr>
            <a:r>
              <a:t/>
            </a:r>
            <a:endParaRPr b="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33"/>
          <p:cNvSpPr txBox="1"/>
          <p:nvPr>
            <p:ph type="title"/>
          </p:nvPr>
        </p:nvSpPr>
        <p:spPr>
          <a:xfrm>
            <a:off x="231650" y="364975"/>
            <a:ext cx="8520600" cy="623400"/>
          </a:xfrm>
          <a:prstGeom prst="rect">
            <a:avLst/>
          </a:prstGeom>
        </p:spPr>
        <p:txBody>
          <a:bodyPr anchorCtr="0" anchor="t" bIns="91425" lIns="91425" spcFirstLastPara="1" rIns="91425" wrap="square" tIns="91425">
            <a:normAutofit fontScale="90000"/>
          </a:bodyPr>
          <a:lstStyle/>
          <a:p>
            <a:pPr indent="0" lvl="0" marL="0" rtl="0" algn="l">
              <a:lnSpc>
                <a:spcPct val="115000"/>
              </a:lnSpc>
              <a:spcBef>
                <a:spcPts val="700"/>
              </a:spcBef>
              <a:spcAft>
                <a:spcPts val="0"/>
              </a:spcAft>
              <a:buNone/>
            </a:pPr>
            <a:r>
              <a:rPr b="0" lang="en" sz="2800">
                <a:solidFill>
                  <a:schemeClr val="dk1"/>
                </a:solidFill>
                <a:latin typeface="Arial"/>
                <a:ea typeface="Arial"/>
                <a:cs typeface="Arial"/>
                <a:sym typeface="Arial"/>
              </a:rPr>
              <a:t>Martin Luther KingMartin Luther King Jr.’s “I Have a Dream” speech on the National Mall.</a:t>
            </a:r>
            <a:endParaRPr b="0" sz="2800">
              <a:solidFill>
                <a:schemeClr val="dk1"/>
              </a:solidFill>
              <a:latin typeface="Arial"/>
              <a:ea typeface="Arial"/>
              <a:cs typeface="Arial"/>
              <a:sym typeface="Arial"/>
            </a:endParaRPr>
          </a:p>
          <a:p>
            <a:pPr indent="0" lvl="0" marL="0" rtl="0" algn="l">
              <a:lnSpc>
                <a:spcPct val="115000"/>
              </a:lnSpc>
              <a:spcBef>
                <a:spcPts val="700"/>
              </a:spcBef>
              <a:spcAft>
                <a:spcPts val="0"/>
              </a:spcAft>
              <a:buNone/>
            </a:pPr>
            <a:r>
              <a:t/>
            </a:r>
            <a:endParaRPr b="0" sz="2800">
              <a:solidFill>
                <a:schemeClr val="dk1"/>
              </a:solidFill>
              <a:latin typeface="Arial"/>
              <a:ea typeface="Arial"/>
              <a:cs typeface="Arial"/>
              <a:sym typeface="Arial"/>
            </a:endParaRPr>
          </a:p>
          <a:p>
            <a:pPr indent="0" lvl="0" marL="0" rtl="0" algn="l">
              <a:lnSpc>
                <a:spcPct val="115000"/>
              </a:lnSpc>
              <a:spcBef>
                <a:spcPts val="700"/>
              </a:spcBef>
              <a:spcAft>
                <a:spcPts val="0"/>
              </a:spcAft>
              <a:buNone/>
            </a:pPr>
            <a:r>
              <a:rPr b="0" lang="en" sz="2800">
                <a:solidFill>
                  <a:schemeClr val="dk1"/>
                </a:solidFill>
                <a:latin typeface="Arial"/>
                <a:ea typeface="Arial"/>
                <a:cs typeface="Arial"/>
                <a:sym typeface="Arial"/>
              </a:rPr>
              <a:t>The Washington Post uncovering the Watergate scandal.</a:t>
            </a:r>
            <a:endParaRPr b="0" sz="2800">
              <a:solidFill>
                <a:schemeClr val="dk1"/>
              </a:solidFill>
              <a:latin typeface="Arial"/>
              <a:ea typeface="Arial"/>
              <a:cs typeface="Arial"/>
              <a:sym typeface="Arial"/>
            </a:endParaRPr>
          </a:p>
          <a:p>
            <a:pPr indent="0" lvl="0" marL="0" rtl="0" algn="l">
              <a:lnSpc>
                <a:spcPct val="115000"/>
              </a:lnSpc>
              <a:spcBef>
                <a:spcPts val="700"/>
              </a:spcBef>
              <a:spcAft>
                <a:spcPts val="0"/>
              </a:spcAft>
              <a:buNone/>
            </a:pPr>
            <a:r>
              <a:rPr b="0" lang="en" sz="2800">
                <a:solidFill>
                  <a:schemeClr val="dk1"/>
                </a:solidFill>
                <a:latin typeface="Arial"/>
                <a:ea typeface="Arial"/>
                <a:cs typeface="Arial"/>
                <a:sym typeface="Arial"/>
              </a:rPr>
              <a:t>Women gaining the right to vote.</a:t>
            </a:r>
            <a:endParaRPr b="0" sz="2800">
              <a:solidFill>
                <a:schemeClr val="dk1"/>
              </a:solidFill>
              <a:latin typeface="Arial"/>
              <a:ea typeface="Arial"/>
              <a:cs typeface="Arial"/>
              <a:sym typeface="Arial"/>
            </a:endParaRPr>
          </a:p>
          <a:p>
            <a:pPr indent="0" lvl="0" marL="0" rtl="0" algn="l">
              <a:lnSpc>
                <a:spcPct val="115000"/>
              </a:lnSpc>
              <a:spcBef>
                <a:spcPts val="700"/>
              </a:spcBef>
              <a:spcAft>
                <a:spcPts val="0"/>
              </a:spcAft>
              <a:buNone/>
            </a:pPr>
            <a:r>
              <a:t/>
            </a:r>
            <a:endParaRPr b="0" sz="2800">
              <a:solidFill>
                <a:schemeClr val="dk1"/>
              </a:solidFill>
              <a:latin typeface="Arial"/>
              <a:ea typeface="Arial"/>
              <a:cs typeface="Arial"/>
              <a:sym typeface="Arial"/>
            </a:endParaRPr>
          </a:p>
          <a:p>
            <a:pPr indent="0" lvl="0" marL="0" rtl="0" algn="l">
              <a:lnSpc>
                <a:spcPct val="115000"/>
              </a:lnSpc>
              <a:spcBef>
                <a:spcPts val="700"/>
              </a:spcBef>
              <a:spcAft>
                <a:spcPts val="0"/>
              </a:spcAft>
              <a:buNone/>
            </a:pPr>
            <a:r>
              <a:rPr b="0" lang="en" sz="2800">
                <a:solidFill>
                  <a:schemeClr val="dk1"/>
                </a:solidFill>
                <a:latin typeface="Arial"/>
                <a:ea typeface="Arial"/>
                <a:cs typeface="Arial"/>
                <a:sym typeface="Arial"/>
              </a:rPr>
              <a:t> The Washington Post uncovering the Watergate scandal.</a:t>
            </a:r>
            <a:endParaRPr b="0" sz="2800">
              <a:solidFill>
                <a:schemeClr val="dk1"/>
              </a:solidFill>
              <a:latin typeface="Arial"/>
              <a:ea typeface="Arial"/>
              <a:cs typeface="Arial"/>
              <a:sym typeface="Arial"/>
            </a:endParaRPr>
          </a:p>
          <a:p>
            <a:pPr indent="0" lvl="0" marL="0" rtl="0" algn="l">
              <a:lnSpc>
                <a:spcPct val="115000"/>
              </a:lnSpc>
              <a:spcBef>
                <a:spcPts val="700"/>
              </a:spcBef>
              <a:spcAft>
                <a:spcPts val="0"/>
              </a:spcAft>
              <a:buNone/>
            </a:pPr>
            <a:r>
              <a:rPr b="0" lang="en" sz="2800">
                <a:solidFill>
                  <a:schemeClr val="dk1"/>
                </a:solidFill>
                <a:latin typeface="Arial"/>
                <a:ea typeface="Arial"/>
                <a:cs typeface="Arial"/>
                <a:sym typeface="Arial"/>
              </a:rPr>
              <a:t>Women gaining the right to vote.</a:t>
            </a:r>
            <a:endParaRPr b="0" sz="2800">
              <a:solidFill>
                <a:schemeClr val="dk1"/>
              </a:solidFill>
              <a:latin typeface="Arial"/>
              <a:ea typeface="Arial"/>
              <a:cs typeface="Arial"/>
              <a:sym typeface="Aria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t/>
            </a:r>
            <a:endParaRPr>
              <a:solidFill>
                <a:schemeClr val="dk1"/>
              </a:solidFill>
            </a:endParaRPr>
          </a:p>
        </p:txBody>
      </p:sp>
      <p:sp>
        <p:nvSpPr>
          <p:cNvPr id="187" name="Google Shape;187;p33"/>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t/>
            </a:r>
            <a:endParaRPr/>
          </a:p>
          <a:p>
            <a:pPr indent="0" lvl="0" marL="0" rtl="0" algn="l">
              <a:spcBef>
                <a:spcPts val="1200"/>
              </a:spcBef>
              <a:spcAft>
                <a:spcPts val="120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4"/>
          <p:cNvSpPr txBox="1"/>
          <p:nvPr>
            <p:ph type="title"/>
          </p:nvPr>
        </p:nvSpPr>
        <p:spPr>
          <a:xfrm>
            <a:off x="490250" y="602550"/>
            <a:ext cx="56040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SzPts val="990"/>
              <a:buNone/>
            </a:pPr>
            <a:r>
              <a:rPr lang="en" sz="2620"/>
              <a:t>John came back to school to meet with the team, collaborate on the model, and conduct the field tests. </a:t>
            </a:r>
            <a:endParaRPr sz="2620"/>
          </a:p>
        </p:txBody>
      </p:sp>
    </p:spTree>
  </p:cSld>
  <p:clrMapOvr>
    <a:masterClrMapping/>
  </p:clrMapOvr>
  <p:transition spd="med">
    <p:push dir="r"/>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 name="Shape 196"/>
        <p:cNvGrpSpPr/>
        <p:nvPr/>
      </p:nvGrpSpPr>
      <p:grpSpPr>
        <a:xfrm>
          <a:off x="0" y="0"/>
          <a:ext cx="0" cy="0"/>
          <a:chOff x="0" y="0"/>
          <a:chExt cx="0" cy="0"/>
        </a:xfrm>
      </p:grpSpPr>
      <p:pic>
        <p:nvPicPr>
          <p:cNvPr id="197" name="Google Shape;197;p35" title="Task Design2.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7"/>
                                        </p:tgtEl>
                                        <p:attrNameLst>
                                          <p:attrName>style.visibility</p:attrName>
                                        </p:attrNameLst>
                                      </p:cBhvr>
                                      <p:to>
                                        <p:strVal val="visible"/>
                                      </p:to>
                                    </p:set>
                                    <p:animEffect filter="fade" transition="in">
                                      <p:cBhvr>
                                        <p:cTn dur="1000"/>
                                        <p:tgtEl>
                                          <p:spTgt spid="1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p3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Pre-Conference Questions</a:t>
            </a:r>
            <a:endParaRPr/>
          </a:p>
        </p:txBody>
      </p:sp>
      <p:sp>
        <p:nvSpPr>
          <p:cNvPr id="203" name="Google Shape;203;p36"/>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AutoNum type="arabicPeriod"/>
            </a:pPr>
            <a:r>
              <a:rPr lang="en"/>
              <a:t>What is your focus standard? Are there any supporting standards?</a:t>
            </a:r>
            <a:endParaRPr/>
          </a:p>
          <a:p>
            <a:pPr indent="-342900" lvl="0" marL="457200" rtl="0" algn="l">
              <a:spcBef>
                <a:spcPts val="0"/>
              </a:spcBef>
              <a:spcAft>
                <a:spcPts val="0"/>
              </a:spcAft>
              <a:buSzPts val="1800"/>
              <a:buAutoNum type="arabicPeriod"/>
            </a:pPr>
            <a:r>
              <a:rPr lang="en"/>
              <a:t>What do you want the Artists to learn?</a:t>
            </a:r>
            <a:endParaRPr/>
          </a:p>
          <a:p>
            <a:pPr indent="-342900" lvl="0" marL="457200" rtl="0" algn="l">
              <a:spcBef>
                <a:spcPts val="0"/>
              </a:spcBef>
              <a:spcAft>
                <a:spcPts val="0"/>
              </a:spcAft>
              <a:buSzPts val="1800"/>
              <a:buAutoNum type="arabicPeriod"/>
            </a:pPr>
            <a:r>
              <a:rPr lang="en"/>
              <a:t>What is the task(s) through which they will achieve this learning?</a:t>
            </a:r>
            <a:endParaRPr/>
          </a:p>
          <a:p>
            <a:pPr indent="-342900" lvl="0" marL="457200" rtl="0" algn="l">
              <a:spcBef>
                <a:spcPts val="0"/>
              </a:spcBef>
              <a:spcAft>
                <a:spcPts val="0"/>
              </a:spcAft>
              <a:buSzPts val="1800"/>
              <a:buAutoNum type="arabicPeriod"/>
            </a:pPr>
            <a:r>
              <a:rPr lang="en"/>
              <a:t>How will the Artists demonstrate their understanding?</a:t>
            </a:r>
            <a:endParaRPr/>
          </a:p>
          <a:p>
            <a:pPr indent="-342900" lvl="0" marL="457200" rtl="0" algn="l">
              <a:spcBef>
                <a:spcPts val="0"/>
              </a:spcBef>
              <a:spcAft>
                <a:spcPts val="0"/>
              </a:spcAft>
              <a:buSzPts val="1800"/>
              <a:buAutoNum type="arabicPeriod"/>
            </a:pPr>
            <a:r>
              <a:rPr lang="en"/>
              <a:t>Is it a task of PRACTICE? Or, is it a task of THINKING? </a:t>
            </a:r>
            <a:r>
              <a:rPr lang="en"/>
              <a:t>Where</a:t>
            </a:r>
            <a:r>
              <a:rPr lang="en"/>
              <a:t> does the task fall on the Powerful Task Matrix?</a:t>
            </a:r>
            <a:endParaRPr/>
          </a:p>
          <a:p>
            <a:pPr indent="-342900" lvl="0" marL="457200" rtl="0" algn="l">
              <a:spcBef>
                <a:spcPts val="0"/>
              </a:spcBef>
              <a:spcAft>
                <a:spcPts val="0"/>
              </a:spcAft>
              <a:buSzPts val="1800"/>
              <a:buAutoNum type="arabicPeriod"/>
            </a:pPr>
            <a:r>
              <a:rPr lang="en"/>
              <a:t>Are you </a:t>
            </a:r>
            <a:r>
              <a:rPr lang="en"/>
              <a:t>planning</a:t>
            </a:r>
            <a:r>
              <a:rPr lang="en"/>
              <a:t> on crossing the RIGOR DIVIDE? </a:t>
            </a:r>
            <a:endParaRPr/>
          </a:p>
          <a:p>
            <a:pPr indent="-342900" lvl="0" marL="457200" rtl="0" algn="l">
              <a:spcBef>
                <a:spcPts val="0"/>
              </a:spcBef>
              <a:spcAft>
                <a:spcPts val="0"/>
              </a:spcAft>
              <a:buSzPts val="1800"/>
              <a:buAutoNum type="arabicPeriod"/>
            </a:pPr>
            <a:r>
              <a:rPr lang="en"/>
              <a:t>How is your task using the ENGAGEMENT CUBE?</a:t>
            </a:r>
            <a:endParaRPr/>
          </a:p>
          <a:p>
            <a:pPr indent="-342900" lvl="0" marL="457200" rtl="0" algn="l">
              <a:spcBef>
                <a:spcPts val="0"/>
              </a:spcBef>
              <a:spcAft>
                <a:spcPts val="0"/>
              </a:spcAft>
              <a:buSzPts val="1800"/>
              <a:buAutoNum type="arabicPeriod"/>
            </a:pPr>
            <a:r>
              <a:rPr lang="en"/>
              <a:t>What do you want most from this lesson?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37"/>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Workflow…</a:t>
            </a:r>
            <a:endParaRPr/>
          </a:p>
        </p:txBody>
      </p:sp>
      <p:sp>
        <p:nvSpPr>
          <p:cNvPr id="209" name="Google Shape;209;p37"/>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10" name="Google Shape;210;p37"/>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457200" rtl="0" algn="l">
              <a:spcBef>
                <a:spcPts val="0"/>
              </a:spcBef>
              <a:spcAft>
                <a:spcPts val="0"/>
              </a:spcAft>
              <a:buNone/>
            </a:pPr>
            <a:r>
              <a:rPr lang="en" sz="2500"/>
              <a:t>Observe the class. </a:t>
            </a:r>
            <a:endParaRPr sz="2500"/>
          </a:p>
          <a:p>
            <a:pPr indent="0" lvl="0" marL="457200" rtl="0" algn="l">
              <a:spcBef>
                <a:spcPts val="1200"/>
              </a:spcBef>
              <a:spcAft>
                <a:spcPts val="1200"/>
              </a:spcAft>
              <a:buNone/>
            </a:pPr>
            <a:r>
              <a:rPr lang="en" sz="1500"/>
              <a:t>(During the class we take notes, etc. and start to fill out the discussion tool.)</a:t>
            </a:r>
            <a:endParaRPr sz="15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4" name="Shape 214"/>
        <p:cNvGrpSpPr/>
        <p:nvPr/>
      </p:nvGrpSpPr>
      <p:grpSpPr>
        <a:xfrm>
          <a:off x="0" y="0"/>
          <a:ext cx="0" cy="0"/>
          <a:chOff x="0" y="0"/>
          <a:chExt cx="0" cy="0"/>
        </a:xfrm>
      </p:grpSpPr>
      <p:sp>
        <p:nvSpPr>
          <p:cNvPr id="215" name="Google Shape;215;p38"/>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Workflow…</a:t>
            </a:r>
            <a:endParaRPr/>
          </a:p>
        </p:txBody>
      </p:sp>
      <p:sp>
        <p:nvSpPr>
          <p:cNvPr id="216" name="Google Shape;216;p38"/>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17" name="Google Shape;217;p38"/>
          <p:cNvSpPr txBox="1"/>
          <p:nvPr>
            <p:ph idx="2" type="body"/>
          </p:nvPr>
        </p:nvSpPr>
        <p:spPr>
          <a:xfrm>
            <a:off x="4731300" y="724200"/>
            <a:ext cx="4182000" cy="3695100"/>
          </a:xfrm>
          <a:prstGeom prst="rect">
            <a:avLst/>
          </a:prstGeom>
        </p:spPr>
        <p:txBody>
          <a:bodyPr anchorCtr="0" anchor="ctr" bIns="91425" lIns="91425" spcFirstLastPara="1" rIns="91425" wrap="square" tIns="91425">
            <a:normAutofit fontScale="77500"/>
          </a:bodyPr>
          <a:lstStyle/>
          <a:p>
            <a:pPr indent="0" lvl="0" marL="457200" rtl="0" algn="l">
              <a:spcBef>
                <a:spcPts val="0"/>
              </a:spcBef>
              <a:spcAft>
                <a:spcPts val="0"/>
              </a:spcAft>
              <a:buNone/>
            </a:pPr>
            <a:r>
              <a:rPr lang="en" sz="2824"/>
              <a:t>Hold the Post Conference. </a:t>
            </a:r>
            <a:endParaRPr sz="2824"/>
          </a:p>
          <a:p>
            <a:pPr indent="0" lvl="0" marL="457200" rtl="0" algn="l">
              <a:spcBef>
                <a:spcPts val="1200"/>
              </a:spcBef>
              <a:spcAft>
                <a:spcPts val="0"/>
              </a:spcAft>
              <a:buNone/>
            </a:pPr>
            <a:r>
              <a:t/>
            </a:r>
            <a:endParaRPr sz="2500"/>
          </a:p>
          <a:p>
            <a:pPr indent="0" lvl="0" marL="457200" rtl="0" algn="l">
              <a:spcBef>
                <a:spcPts val="1200"/>
              </a:spcBef>
              <a:spcAft>
                <a:spcPts val="0"/>
              </a:spcAft>
              <a:buNone/>
            </a:pPr>
            <a:r>
              <a:rPr lang="en" sz="2500"/>
              <a:t>During the Post - We use a simple Google Doc Version of the model - the </a:t>
            </a:r>
            <a:r>
              <a:rPr lang="en" sz="2500">
                <a:highlight>
                  <a:srgbClr val="C4A8E7"/>
                </a:highlight>
              </a:rPr>
              <a:t>“discussion tool”</a:t>
            </a:r>
            <a:endParaRPr sz="2500">
              <a:highlight>
                <a:srgbClr val="C4A8E7"/>
              </a:highlight>
            </a:endParaRPr>
          </a:p>
          <a:p>
            <a:pPr indent="0" lvl="0" marL="457200" rtl="0" algn="l">
              <a:spcBef>
                <a:spcPts val="1200"/>
              </a:spcBef>
              <a:spcAft>
                <a:spcPts val="0"/>
              </a:spcAft>
              <a:buNone/>
            </a:pPr>
            <a:r>
              <a:t/>
            </a:r>
            <a:endParaRPr sz="2500"/>
          </a:p>
          <a:p>
            <a:pPr indent="0" lvl="0" marL="457200" rtl="0" algn="l">
              <a:spcBef>
                <a:spcPts val="1200"/>
              </a:spcBef>
              <a:spcAft>
                <a:spcPts val="0"/>
              </a:spcAft>
              <a:buNone/>
            </a:pPr>
            <a:r>
              <a:rPr lang="en" sz="2500"/>
              <a:t>WHY?</a:t>
            </a:r>
            <a:endParaRPr sz="2500"/>
          </a:p>
          <a:p>
            <a:pPr indent="0" lvl="0" marL="457200" rtl="0" algn="l">
              <a:spcBef>
                <a:spcPts val="1200"/>
              </a:spcBef>
              <a:spcAft>
                <a:spcPts val="1200"/>
              </a:spcAft>
              <a:buNone/>
            </a:pPr>
            <a:r>
              <a:t/>
            </a:r>
            <a:endParaRPr sz="2500"/>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9"/>
          <p:cNvSpPr txBox="1"/>
          <p:nvPr>
            <p:ph type="title"/>
          </p:nvPr>
        </p:nvSpPr>
        <p:spPr>
          <a:xfrm>
            <a:off x="265500" y="1181700"/>
            <a:ext cx="4045200" cy="1533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Workflow…</a:t>
            </a:r>
            <a:endParaRPr/>
          </a:p>
        </p:txBody>
      </p:sp>
      <p:sp>
        <p:nvSpPr>
          <p:cNvPr id="223" name="Google Shape;223;p39"/>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t/>
            </a:r>
            <a:endParaRPr/>
          </a:p>
        </p:txBody>
      </p:sp>
      <p:sp>
        <p:nvSpPr>
          <p:cNvPr id="224" name="Google Shape;224;p3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500"/>
              <a:t>Once all is discussed and agreed upon (not always!)</a:t>
            </a:r>
            <a:endParaRPr sz="2500"/>
          </a:p>
          <a:p>
            <a:pPr indent="0" lvl="0" marL="0" rtl="0" algn="l">
              <a:spcBef>
                <a:spcPts val="1200"/>
              </a:spcBef>
              <a:spcAft>
                <a:spcPts val="0"/>
              </a:spcAft>
              <a:buNone/>
            </a:pPr>
            <a:r>
              <a:rPr lang="en" sz="2500"/>
              <a:t>Copy/Paste into the online form.</a:t>
            </a:r>
            <a:endParaRPr sz="2500"/>
          </a:p>
          <a:p>
            <a:pPr indent="0" lvl="0" marL="0" rtl="0" algn="l">
              <a:spcBef>
                <a:spcPts val="1200"/>
              </a:spcBef>
              <a:spcAft>
                <a:spcPts val="1200"/>
              </a:spcAft>
              <a:buNone/>
            </a:pPr>
            <a:r>
              <a:rPr lang="en" sz="2500"/>
              <a:t>The form is automatically sent to the teacher for </a:t>
            </a:r>
            <a:r>
              <a:rPr lang="en" sz="2500"/>
              <a:t>signature</a:t>
            </a:r>
            <a:r>
              <a:rPr lang="en" sz="2500"/>
              <a:t> and comment.</a:t>
            </a:r>
            <a:endParaRPr sz="25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40"/>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What does the faculty think about the new model?</a:t>
            </a:r>
            <a:endParaRPr/>
          </a:p>
        </p:txBody>
      </p:sp>
      <p:sp>
        <p:nvSpPr>
          <p:cNvPr id="230" name="Google Shape;230;p40"/>
          <p:cNvSpPr txBox="1"/>
          <p:nvPr/>
        </p:nvSpPr>
        <p:spPr>
          <a:xfrm>
            <a:off x="6535550" y="2076275"/>
            <a:ext cx="1580700" cy="142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chemeClr val="lt2"/>
              </a:solidFill>
              <a:latin typeface="Source Sans Pro"/>
              <a:ea typeface="Source Sans Pro"/>
              <a:cs typeface="Source Sans Pro"/>
              <a:sym typeface="Source Sans Pro"/>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pic>
        <p:nvPicPr>
          <p:cNvPr id="235" name="Google Shape;235;p41" title="Question5_New_Model2.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 name="Shape 74"/>
        <p:cNvGrpSpPr/>
        <p:nvPr/>
      </p:nvGrpSpPr>
      <p:grpSpPr>
        <a:xfrm>
          <a:off x="0" y="0"/>
          <a:ext cx="0" cy="0"/>
          <a:chOff x="0" y="0"/>
          <a:chExt cx="0" cy="0"/>
        </a:xfrm>
      </p:grpSpPr>
      <p:sp>
        <p:nvSpPr>
          <p:cNvPr id="75" name="Google Shape;75;p15"/>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Rank order these “practices” to improve learning</a:t>
            </a:r>
            <a:endParaRPr/>
          </a:p>
        </p:txBody>
      </p:sp>
      <p:sp>
        <p:nvSpPr>
          <p:cNvPr id="76" name="Google Shape;76;p15"/>
          <p:cNvSpPr txBox="1"/>
          <p:nvPr>
            <p:ph idx="1" type="body"/>
          </p:nvPr>
        </p:nvSpPr>
        <p:spPr>
          <a:xfrm>
            <a:off x="311700" y="1152475"/>
            <a:ext cx="6873300" cy="34164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0"/>
              </a:spcAft>
              <a:buNone/>
            </a:pPr>
            <a:r>
              <a:rPr lang="en" sz="2644">
                <a:solidFill>
                  <a:schemeClr val="dk1"/>
                </a:solidFill>
              </a:rPr>
              <a:t>1. Teacher Professional Learning</a:t>
            </a:r>
            <a:endParaRPr sz="2644">
              <a:solidFill>
                <a:schemeClr val="dk1"/>
              </a:solidFill>
            </a:endParaRPr>
          </a:p>
          <a:p>
            <a:pPr indent="0" lvl="0" marL="0" rtl="0" algn="l">
              <a:spcBef>
                <a:spcPts val="1200"/>
              </a:spcBef>
              <a:spcAft>
                <a:spcPts val="0"/>
              </a:spcAft>
              <a:buNone/>
            </a:pPr>
            <a:r>
              <a:rPr lang="en" sz="2644">
                <a:solidFill>
                  <a:schemeClr val="dk1"/>
                </a:solidFill>
              </a:rPr>
              <a:t>2. Teacher Education Programs</a:t>
            </a:r>
            <a:endParaRPr sz="2644">
              <a:solidFill>
                <a:schemeClr val="dk1"/>
              </a:solidFill>
            </a:endParaRPr>
          </a:p>
          <a:p>
            <a:pPr indent="0" lvl="0" marL="0" rtl="0" algn="l">
              <a:spcBef>
                <a:spcPts val="1200"/>
              </a:spcBef>
              <a:spcAft>
                <a:spcPts val="0"/>
              </a:spcAft>
              <a:buNone/>
            </a:pPr>
            <a:r>
              <a:rPr lang="en" sz="2644">
                <a:solidFill>
                  <a:schemeClr val="dk1"/>
                </a:solidFill>
              </a:rPr>
              <a:t>3. Your Required Teacher Evaluation  Process</a:t>
            </a:r>
            <a:endParaRPr sz="2644">
              <a:solidFill>
                <a:schemeClr val="dk1"/>
              </a:solidFill>
            </a:endParaRPr>
          </a:p>
          <a:p>
            <a:pPr indent="0" lvl="0" marL="0" rtl="0" algn="l">
              <a:spcBef>
                <a:spcPts val="1200"/>
              </a:spcBef>
              <a:spcAft>
                <a:spcPts val="0"/>
              </a:spcAft>
              <a:buNone/>
            </a:pPr>
            <a:r>
              <a:rPr lang="en" sz="2644">
                <a:solidFill>
                  <a:schemeClr val="dk1"/>
                </a:solidFill>
              </a:rPr>
              <a:t>4. Learning Walks (teachers as walkers)</a:t>
            </a:r>
            <a:endParaRPr sz="2644">
              <a:solidFill>
                <a:schemeClr val="dk1"/>
              </a:solidFill>
            </a:endParaRPr>
          </a:p>
          <a:p>
            <a:pPr indent="0" lvl="0" marL="0" rtl="0" algn="l">
              <a:spcBef>
                <a:spcPts val="1200"/>
              </a:spcBef>
              <a:spcAft>
                <a:spcPts val="0"/>
              </a:spcAft>
              <a:buNone/>
            </a:pPr>
            <a:r>
              <a:rPr lang="en" sz="2644">
                <a:solidFill>
                  <a:schemeClr val="dk1"/>
                </a:solidFill>
              </a:rPr>
              <a:t>5. Reflective conversations about a lesson design</a:t>
            </a:r>
            <a:endParaRPr sz="2644">
              <a:solidFill>
                <a:schemeClr val="dk1"/>
              </a:solidFill>
            </a:endParaRPr>
          </a:p>
          <a:p>
            <a:pPr indent="0" lvl="0" marL="0" rtl="0" algn="l">
              <a:spcBef>
                <a:spcPts val="1200"/>
              </a:spcBef>
              <a:spcAft>
                <a:spcPts val="1200"/>
              </a:spcAft>
              <a:buNone/>
            </a:pPr>
            <a:r>
              <a:t/>
            </a:r>
            <a:endParaRPr>
              <a:solidFill>
                <a:schemeClr val="dk1"/>
              </a:solidFill>
            </a:endParaRPr>
          </a:p>
        </p:txBody>
      </p:sp>
      <p:sp>
        <p:nvSpPr>
          <p:cNvPr id="77" name="Google Shape;77;p1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2"/>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How this new model differs from others…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pic>
        <p:nvPicPr>
          <p:cNvPr id="245" name="Google Shape;245;p43" title="Question6_How_Model_Differs.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5"/>
                                        </p:tgtEl>
                                        <p:attrNameLst>
                                          <p:attrName>style.visibility</p:attrName>
                                        </p:attrNameLst>
                                      </p:cBhvr>
                                      <p:to>
                                        <p:strVal val="visible"/>
                                      </p:to>
                                    </p:set>
                                    <p:animEffect filter="fade" transition="in">
                                      <p:cBhvr>
                                        <p:cTn dur="1000"/>
                                        <p:tgtEl>
                                          <p:spTgt spid="2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44"/>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Efficacy!!</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pic>
        <p:nvPicPr>
          <p:cNvPr id="255" name="Google Shape;255;p45" title="Question7_Efficacy.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46"/>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Other teacher comments…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47"/>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Observation</a:t>
            </a:r>
            <a:r>
              <a:rPr lang="en"/>
              <a:t> Feedback Notes 10/31/23</a:t>
            </a:r>
            <a:endParaRPr/>
          </a:p>
        </p:txBody>
      </p:sp>
      <p:sp>
        <p:nvSpPr>
          <p:cNvPr id="266" name="Google Shape;266;p4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lnSpcReduction="10000"/>
          </a:bodyPr>
          <a:lstStyle/>
          <a:p>
            <a:pPr indent="-342900" lvl="0" marL="457200" rtl="0" algn="l">
              <a:spcBef>
                <a:spcPts val="0"/>
              </a:spcBef>
              <a:spcAft>
                <a:spcPts val="0"/>
              </a:spcAft>
              <a:buSzPts val="1800"/>
              <a:buChar char="●"/>
            </a:pPr>
            <a:r>
              <a:rPr lang="en"/>
              <a:t>First, I am overall happy </a:t>
            </a:r>
            <a:r>
              <a:rPr lang="en"/>
              <a:t>with</a:t>
            </a:r>
            <a:r>
              <a:rPr lang="en"/>
              <a:t> the observation tool. I feel as </a:t>
            </a:r>
            <a:r>
              <a:rPr lang="en"/>
              <a:t>though</a:t>
            </a:r>
            <a:r>
              <a:rPr lang="en"/>
              <a:t> this observation tool has helped me to look at the way in which I approach review information. I feel like the Artists got a better handle of the information.</a:t>
            </a:r>
            <a:endParaRPr/>
          </a:p>
          <a:p>
            <a:pPr indent="-342900" lvl="0" marL="457200" rtl="0" algn="l">
              <a:spcBef>
                <a:spcPts val="0"/>
              </a:spcBef>
              <a:spcAft>
                <a:spcPts val="0"/>
              </a:spcAft>
              <a:buSzPts val="1800"/>
              <a:buChar char="●"/>
            </a:pPr>
            <a:r>
              <a:rPr lang="en"/>
              <a:t>I then went to the grades on the quizzes and looked at the percentage increase. The number of Artists whose grade went up on the second quiz was 13 out of 18. The </a:t>
            </a:r>
            <a:r>
              <a:rPr lang="en"/>
              <a:t>largest</a:t>
            </a:r>
            <a:r>
              <a:rPr lang="en"/>
              <a:t> increase went from 77% to 92% and that was a 19.4% increase!</a:t>
            </a:r>
            <a:endParaRPr/>
          </a:p>
          <a:p>
            <a:pPr indent="-342900" lvl="0" marL="457200" rtl="0" algn="l">
              <a:spcBef>
                <a:spcPts val="0"/>
              </a:spcBef>
              <a:spcAft>
                <a:spcPts val="0"/>
              </a:spcAft>
              <a:buSzPts val="1800"/>
              <a:buChar char="●"/>
            </a:pPr>
            <a:r>
              <a:rPr lang="en"/>
              <a:t>After looking at the data for the first and second quizzes for A Doll’s House, the average score on the quiz went from a 77% to an 82% (a 6% increase). It seems that looking at the Cube and the Rigor Divide has helped the Artists increase the skills needed to be successful on the assessment. Additionally, all of the classes showed an increase in score after completing the review task.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p48" title="Question8_Comments.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 name="Shape 275"/>
        <p:cNvGrpSpPr/>
        <p:nvPr/>
      </p:nvGrpSpPr>
      <p:grpSpPr>
        <a:xfrm>
          <a:off x="0" y="0"/>
          <a:ext cx="0" cy="0"/>
          <a:chOff x="0" y="0"/>
          <a:chExt cx="0" cy="0"/>
        </a:xfrm>
      </p:grpSpPr>
      <p:sp>
        <p:nvSpPr>
          <p:cNvPr id="276" name="Google Shape;276;p49"/>
          <p:cNvSpPr txBox="1"/>
          <p:nvPr/>
        </p:nvSpPr>
        <p:spPr>
          <a:xfrm>
            <a:off x="2279400" y="1561900"/>
            <a:ext cx="4585200" cy="1069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2"/>
                </a:solidFill>
                <a:latin typeface="Source Sans Pro"/>
                <a:ea typeface="Source Sans Pro"/>
                <a:cs typeface="Source Sans Pro"/>
                <a:sym typeface="Source Sans Pro"/>
              </a:rPr>
              <a:t>Exit ticket–</a:t>
            </a:r>
            <a:endParaRPr sz="1800">
              <a:solidFill>
                <a:schemeClr val="lt2"/>
              </a:solidFill>
              <a:latin typeface="Source Sans Pro"/>
              <a:ea typeface="Source Sans Pro"/>
              <a:cs typeface="Source Sans Pro"/>
              <a:sym typeface="Source Sans Pro"/>
            </a:endParaRPr>
          </a:p>
          <a:p>
            <a:pPr indent="0" lvl="0" marL="0" rtl="0" algn="l">
              <a:spcBef>
                <a:spcPts val="0"/>
              </a:spcBef>
              <a:spcAft>
                <a:spcPts val="0"/>
              </a:spcAft>
              <a:buNone/>
            </a:pPr>
            <a:r>
              <a:t/>
            </a:r>
            <a:endParaRPr sz="1800">
              <a:solidFill>
                <a:schemeClr val="lt2"/>
              </a:solidFill>
              <a:latin typeface="Source Sans Pro"/>
              <a:ea typeface="Source Sans Pro"/>
              <a:cs typeface="Source Sans Pro"/>
              <a:sym typeface="Source Sans Pro"/>
            </a:endParaRPr>
          </a:p>
          <a:p>
            <a:pPr indent="0" lvl="0" marL="0" rtl="0" algn="l">
              <a:spcBef>
                <a:spcPts val="0"/>
              </a:spcBef>
              <a:spcAft>
                <a:spcPts val="0"/>
              </a:spcAft>
              <a:buNone/>
            </a:pPr>
            <a:r>
              <a:rPr lang="en" sz="2100">
                <a:solidFill>
                  <a:schemeClr val="lt2"/>
                </a:solidFill>
                <a:latin typeface="Source Sans Pro"/>
                <a:ea typeface="Source Sans Pro"/>
                <a:cs typeface="Source Sans Pro"/>
                <a:sym typeface="Source Sans Pro"/>
              </a:rPr>
              <a:t>What is the +1 for your current system</a:t>
            </a:r>
            <a:endParaRPr sz="2100">
              <a:solidFill>
                <a:schemeClr val="lt2"/>
              </a:solidFill>
              <a:latin typeface="Source Sans Pro"/>
              <a:ea typeface="Source Sans Pro"/>
              <a:cs typeface="Source Sans Pro"/>
              <a:sym typeface="Source Sans Pr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 name="Shape 81"/>
        <p:cNvGrpSpPr/>
        <p:nvPr/>
      </p:nvGrpSpPr>
      <p:grpSpPr>
        <a:xfrm>
          <a:off x="0" y="0"/>
          <a:ext cx="0" cy="0"/>
          <a:chOff x="0" y="0"/>
          <a:chExt cx="0" cy="0"/>
        </a:xfrm>
      </p:grpSpPr>
      <p:sp>
        <p:nvSpPr>
          <p:cNvPr id="82" name="Google Shape;82;p16"/>
          <p:cNvSpPr txBox="1"/>
          <p:nvPr>
            <p:ph type="title"/>
          </p:nvPr>
        </p:nvSpPr>
        <p:spPr>
          <a:xfrm>
            <a:off x="311700" y="445025"/>
            <a:ext cx="8520600" cy="623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Rank order these “practices” to improve learning</a:t>
            </a:r>
            <a:endParaRPr/>
          </a:p>
        </p:txBody>
      </p:sp>
      <p:sp>
        <p:nvSpPr>
          <p:cNvPr id="83" name="Google Shape;83;p16"/>
          <p:cNvSpPr txBox="1"/>
          <p:nvPr>
            <p:ph idx="1" type="body"/>
          </p:nvPr>
        </p:nvSpPr>
        <p:spPr>
          <a:xfrm>
            <a:off x="311700" y="1152475"/>
            <a:ext cx="8934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44">
                <a:solidFill>
                  <a:schemeClr val="dk1"/>
                </a:solidFill>
              </a:rPr>
              <a:t>4.  d= 1.01       Learning Walks (teachers as walkers) </a:t>
            </a:r>
            <a:endParaRPr sz="2644">
              <a:solidFill>
                <a:schemeClr val="dk1"/>
              </a:solidFill>
            </a:endParaRPr>
          </a:p>
          <a:p>
            <a:pPr indent="0" lvl="0" marL="0" rtl="0" algn="l">
              <a:spcBef>
                <a:spcPts val="1200"/>
              </a:spcBef>
              <a:spcAft>
                <a:spcPts val="0"/>
              </a:spcAft>
              <a:buNone/>
            </a:pPr>
            <a:r>
              <a:rPr lang="en" sz="2644">
                <a:solidFill>
                  <a:schemeClr val="dk1"/>
                </a:solidFill>
              </a:rPr>
              <a:t>5. d= 1.01        Reflective conversations about a lesson design </a:t>
            </a:r>
            <a:endParaRPr sz="2644">
              <a:solidFill>
                <a:schemeClr val="dk1"/>
              </a:solidFill>
            </a:endParaRPr>
          </a:p>
          <a:p>
            <a:pPr indent="0" lvl="0" marL="0" rtl="0" algn="l">
              <a:spcBef>
                <a:spcPts val="1200"/>
              </a:spcBef>
              <a:spcAft>
                <a:spcPts val="0"/>
              </a:spcAft>
              <a:buNone/>
            </a:pPr>
            <a:r>
              <a:rPr lang="en" sz="2644">
                <a:solidFill>
                  <a:schemeClr val="dk1"/>
                </a:solidFill>
              </a:rPr>
              <a:t>1.  </a:t>
            </a:r>
            <a:r>
              <a:rPr lang="en" sz="2644">
                <a:solidFill>
                  <a:schemeClr val="dk1"/>
                </a:solidFill>
              </a:rPr>
              <a:t>d=0.44		</a:t>
            </a:r>
            <a:r>
              <a:rPr lang="en" sz="2644">
                <a:solidFill>
                  <a:schemeClr val="dk1"/>
                </a:solidFill>
              </a:rPr>
              <a:t>Teacher Professional Learning   d=0.44</a:t>
            </a:r>
            <a:endParaRPr sz="2644">
              <a:solidFill>
                <a:schemeClr val="dk1"/>
              </a:solidFill>
            </a:endParaRPr>
          </a:p>
          <a:p>
            <a:pPr indent="0" lvl="0" marL="0" rtl="0" algn="l">
              <a:spcBef>
                <a:spcPts val="1200"/>
              </a:spcBef>
              <a:spcAft>
                <a:spcPts val="0"/>
              </a:spcAft>
              <a:buNone/>
            </a:pPr>
            <a:r>
              <a:rPr lang="en" sz="2644">
                <a:solidFill>
                  <a:schemeClr val="dk1"/>
                </a:solidFill>
              </a:rPr>
              <a:t>3. </a:t>
            </a:r>
            <a:r>
              <a:rPr lang="en" sz="2644">
                <a:solidFill>
                  <a:schemeClr val="dk1"/>
                </a:solidFill>
              </a:rPr>
              <a:t>d=???		</a:t>
            </a:r>
            <a:r>
              <a:rPr lang="en" sz="2644">
                <a:solidFill>
                  <a:schemeClr val="dk1"/>
                </a:solidFill>
              </a:rPr>
              <a:t>Your Required Teacher Evaluation  Process  </a:t>
            </a:r>
            <a:endParaRPr sz="2644">
              <a:solidFill>
                <a:schemeClr val="dk1"/>
              </a:solidFill>
            </a:endParaRPr>
          </a:p>
          <a:p>
            <a:pPr indent="0" lvl="0" marL="0" rtl="0" algn="l">
              <a:spcBef>
                <a:spcPts val="1200"/>
              </a:spcBef>
              <a:spcAft>
                <a:spcPts val="1200"/>
              </a:spcAft>
              <a:buNone/>
            </a:pPr>
            <a:r>
              <a:rPr lang="en" sz="2644">
                <a:solidFill>
                  <a:schemeClr val="dk1"/>
                </a:solidFill>
              </a:rPr>
              <a:t>2. d=0.10		Teacher Education Programs </a:t>
            </a:r>
            <a:endParaRPr>
              <a:solidFill>
                <a:schemeClr val="dk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7"/>
          <p:cNvSpPr txBox="1"/>
          <p:nvPr>
            <p:ph type="title"/>
          </p:nvPr>
        </p:nvSpPr>
        <p:spPr>
          <a:xfrm>
            <a:off x="490250" y="526350"/>
            <a:ext cx="5604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t/>
            </a:r>
            <a:endParaRPr/>
          </a:p>
        </p:txBody>
      </p:sp>
      <p:pic>
        <p:nvPicPr>
          <p:cNvPr id="89" name="Google Shape;89;p17"/>
          <p:cNvPicPr preferRelativeResize="0"/>
          <p:nvPr/>
        </p:nvPicPr>
        <p:blipFill>
          <a:blip r:embed="rId3">
            <a:alphaModFix/>
          </a:blip>
          <a:stretch>
            <a:fillRect/>
          </a:stretch>
        </p:blipFill>
        <p:spPr>
          <a:xfrm>
            <a:off x="0" y="35719"/>
            <a:ext cx="9144003" cy="5072064"/>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 name="Shape 93"/>
        <p:cNvGrpSpPr/>
        <p:nvPr/>
      </p:nvGrpSpPr>
      <p:grpSpPr>
        <a:xfrm>
          <a:off x="0" y="0"/>
          <a:ext cx="0" cy="0"/>
          <a:chOff x="0" y="0"/>
          <a:chExt cx="0" cy="0"/>
        </a:xfrm>
      </p:grpSpPr>
      <p:pic>
        <p:nvPicPr>
          <p:cNvPr id="94" name="Google Shape;94;p18"/>
          <p:cNvPicPr preferRelativeResize="0"/>
          <p:nvPr/>
        </p:nvPicPr>
        <p:blipFill>
          <a:blip r:embed="rId3">
            <a:alphaModFix/>
          </a:blip>
          <a:stretch>
            <a:fillRect/>
          </a:stretch>
        </p:blipFill>
        <p:spPr>
          <a:xfrm>
            <a:off x="5537200" y="187850"/>
            <a:ext cx="2744950" cy="2058712"/>
          </a:xfrm>
          <a:prstGeom prst="rect">
            <a:avLst/>
          </a:prstGeom>
          <a:noFill/>
          <a:ln>
            <a:noFill/>
          </a:ln>
        </p:spPr>
      </p:pic>
      <p:pic>
        <p:nvPicPr>
          <p:cNvPr id="95" name="Google Shape;95;p18"/>
          <p:cNvPicPr preferRelativeResize="0"/>
          <p:nvPr/>
        </p:nvPicPr>
        <p:blipFill>
          <a:blip r:embed="rId4">
            <a:alphaModFix/>
          </a:blip>
          <a:stretch>
            <a:fillRect/>
          </a:stretch>
        </p:blipFill>
        <p:spPr>
          <a:xfrm>
            <a:off x="6016075" y="2283712"/>
            <a:ext cx="1970692" cy="2627589"/>
          </a:xfrm>
          <a:prstGeom prst="rect">
            <a:avLst/>
          </a:prstGeom>
          <a:noFill/>
          <a:ln>
            <a:noFill/>
          </a:ln>
        </p:spPr>
      </p:pic>
      <p:pic>
        <p:nvPicPr>
          <p:cNvPr id="96" name="Google Shape;96;p18"/>
          <p:cNvPicPr preferRelativeResize="0"/>
          <p:nvPr/>
        </p:nvPicPr>
        <p:blipFill>
          <a:blip r:embed="rId5">
            <a:alphaModFix/>
          </a:blip>
          <a:stretch>
            <a:fillRect/>
          </a:stretch>
        </p:blipFill>
        <p:spPr>
          <a:xfrm>
            <a:off x="768874" y="295900"/>
            <a:ext cx="4277950" cy="4695199"/>
          </a:xfrm>
          <a:prstGeom prst="rect">
            <a:avLst/>
          </a:prstGeom>
          <a:noFill/>
          <a:ln>
            <a:noFill/>
          </a:ln>
        </p:spPr>
      </p:pic>
    </p:spTree>
  </p:cSld>
  <p:clrMapOvr>
    <a:masterClrMapping/>
  </p:clrMapOvr>
  <p:transition spd="med">
    <p:push dir="r"/>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id="101" name="Google Shape;101;p19" title="Question1_Antonetti.mp4">
            <a:hlinkClick r:id="rId3"/>
          </p:cNvPr>
          <p:cNvPicPr preferRelativeResize="0"/>
          <p:nvPr/>
        </p:nvPicPr>
        <p:blipFill>
          <a:blip r:embed="rId4">
            <a:alphaModFix/>
          </a:blip>
          <a:stretch>
            <a:fillRect/>
          </a:stretch>
        </p:blipFill>
        <p:spPr>
          <a:xfrm>
            <a:off x="152400" y="152400"/>
            <a:ext cx="8602133" cy="4838700"/>
          </a:xfrm>
          <a:prstGeom prst="rect">
            <a:avLst/>
          </a:prstGeom>
          <a:noFill/>
          <a:ln>
            <a:noFill/>
          </a:ln>
        </p:spPr>
      </p:pic>
    </p:spTree>
  </p:cSld>
  <p:clrMapOvr>
    <a:masterClrMapping/>
  </p:clrMapOvr>
  <p:transition spd="med">
    <p:push dir="r"/>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 name="Shape 105"/>
        <p:cNvGrpSpPr/>
        <p:nvPr/>
      </p:nvGrpSpPr>
      <p:grpSpPr>
        <a:xfrm>
          <a:off x="0" y="0"/>
          <a:ext cx="0" cy="0"/>
          <a:chOff x="0" y="0"/>
          <a:chExt cx="0" cy="0"/>
        </a:xfrm>
      </p:grpSpPr>
      <p:sp>
        <p:nvSpPr>
          <p:cNvPr id="106" name="Google Shape;106;p20"/>
          <p:cNvSpPr txBox="1"/>
          <p:nvPr>
            <p:ph type="title"/>
          </p:nvPr>
        </p:nvSpPr>
        <p:spPr>
          <a:xfrm>
            <a:off x="265500" y="1146225"/>
            <a:ext cx="4045200" cy="1533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sz="5000"/>
              <a:t>THEN….</a:t>
            </a:r>
            <a:endParaRPr sz="5000"/>
          </a:p>
        </p:txBody>
      </p:sp>
      <p:sp>
        <p:nvSpPr>
          <p:cNvPr id="107" name="Google Shape;107;p20"/>
          <p:cNvSpPr txBox="1"/>
          <p:nvPr>
            <p:ph idx="1" type="subTitle"/>
          </p:nvPr>
        </p:nvSpPr>
        <p:spPr>
          <a:xfrm>
            <a:off x="265500" y="2769001"/>
            <a:ext cx="4045200" cy="13455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a:t>observation season was about to begin.</a:t>
            </a:r>
            <a:endParaRPr/>
          </a:p>
        </p:txBody>
      </p:sp>
      <p:sp>
        <p:nvSpPr>
          <p:cNvPr id="108" name="Google Shape;108;p20"/>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p>
            <a:pPr indent="0" lvl="0" marL="0" rtl="0" algn="l">
              <a:spcBef>
                <a:spcPts val="0"/>
              </a:spcBef>
              <a:spcAft>
                <a:spcPts val="1200"/>
              </a:spcAft>
              <a:buNone/>
            </a:pPr>
            <a:r>
              <a:t/>
            </a:r>
            <a:endParaRPr/>
          </a:p>
        </p:txBody>
      </p:sp>
      <p:pic>
        <p:nvPicPr>
          <p:cNvPr id="109" name="Google Shape;109;p20"/>
          <p:cNvPicPr preferRelativeResize="0"/>
          <p:nvPr/>
        </p:nvPicPr>
        <p:blipFill>
          <a:blip r:embed="rId3">
            <a:alphaModFix/>
          </a:blip>
          <a:stretch>
            <a:fillRect/>
          </a:stretch>
        </p:blipFill>
        <p:spPr>
          <a:xfrm>
            <a:off x="5010448" y="814150"/>
            <a:ext cx="3695100" cy="36951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 name="Shape 113"/>
        <p:cNvGrpSpPr/>
        <p:nvPr/>
      </p:nvGrpSpPr>
      <p:grpSpPr>
        <a:xfrm>
          <a:off x="0" y="0"/>
          <a:ext cx="0" cy="0"/>
          <a:chOff x="0" y="0"/>
          <a:chExt cx="0" cy="0"/>
        </a:xfrm>
      </p:grpSpPr>
      <p:sp>
        <p:nvSpPr>
          <p:cNvPr id="114" name="Google Shape;114;p21"/>
          <p:cNvSpPr txBox="1"/>
          <p:nvPr>
            <p:ph type="title"/>
          </p:nvPr>
        </p:nvSpPr>
        <p:spPr>
          <a:xfrm>
            <a:off x="685325" y="526350"/>
            <a:ext cx="7908000" cy="40908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sz="2800"/>
              <a:t>I asked my teachers their thoughts about evaluations…</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rPr lang="en" sz="2800"/>
              <a:t>Some educators say that teacher evaluation does not matter. What would you tell them?</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t/>
            </a:r>
            <a:endParaRPr sz="2800"/>
          </a:p>
          <a:p>
            <a:pPr indent="0" lvl="0" marL="0" rtl="0" algn="l">
              <a:spcBef>
                <a:spcPts val="0"/>
              </a:spcBef>
              <a:spcAft>
                <a:spcPts val="0"/>
              </a:spcAft>
              <a:buNone/>
            </a:pPr>
            <a:r>
              <a:rPr lang="en" sz="2800"/>
              <a:t>This is what they said…</a:t>
            </a:r>
            <a:endParaRPr sz="28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lum">
  <a:themeElements>
    <a:clrScheme name="Plum">
      <a:dk1>
        <a:srgbClr val="611BB8"/>
      </a:dk1>
      <a:lt1>
        <a:srgbClr val="FFFFFF"/>
      </a:lt1>
      <a:dk2>
        <a:srgbClr val="000000"/>
      </a:dk2>
      <a:lt2>
        <a:srgbClr val="7F7F7F"/>
      </a:lt2>
      <a:accent1>
        <a:srgbClr val="333333"/>
      </a:accent1>
      <a:accent2>
        <a:srgbClr val="5E2B97"/>
      </a:accent2>
      <a:accent3>
        <a:srgbClr val="7E57C2"/>
      </a:accent3>
      <a:accent4>
        <a:srgbClr val="C77025"/>
      </a:accent4>
      <a:accent5>
        <a:srgbClr val="009688"/>
      </a:accent5>
      <a:accent6>
        <a:srgbClr val="FFD600"/>
      </a:accent6>
      <a:hlink>
        <a:srgbClr val="009688"/>
      </a:hlink>
      <a:folHlink>
        <a:srgbClr val="0096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