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tags/tag25.xml" ContentType="application/vnd.openxmlformats-officedocument.presentationml.tags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tags/tag27.xml" ContentType="application/vnd.openxmlformats-officedocument.presentationml.tags+xml"/>
  <Override PartName="/ppt/notesSlides/notesSlide38.xml" ContentType="application/vnd.openxmlformats-officedocument.presentationml.notesSlide+xml"/>
  <Override PartName="/ppt/tags/tag28.xml" ContentType="application/vnd.openxmlformats-officedocument.presentationml.tags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1.xml" ContentType="application/vnd.openxmlformats-officedocument.presentationml.tags+xml"/>
  <Override PartName="/ppt/notesSlides/notesSlide43.xml" ContentType="application/vnd.openxmlformats-officedocument.presentationml.notesSlide+xml"/>
  <Override PartName="/ppt/tags/tag32.xml" ContentType="application/vnd.openxmlformats-officedocument.presentationml.tags+xml"/>
  <Override PartName="/ppt/notesSlides/notesSlide44.xml" ContentType="application/vnd.openxmlformats-officedocument.presentationml.notesSlide+xml"/>
  <Override PartName="/ppt/tags/tag33.xml" ContentType="application/vnd.openxmlformats-officedocument.presentationml.tags+xml"/>
  <Override PartName="/ppt/notesSlides/notesSlide45.xml" ContentType="application/vnd.openxmlformats-officedocument.presentationml.notesSlide+xml"/>
  <Override PartName="/ppt/tags/tag34.xml" ContentType="application/vnd.openxmlformats-officedocument.presentationml.tags+xml"/>
  <Override PartName="/ppt/notesSlides/notesSlide46.xml" ContentType="application/vnd.openxmlformats-officedocument.presentationml.notesSlide+xml"/>
  <Override PartName="/ppt/tags/tag35.xml" ContentType="application/vnd.openxmlformats-officedocument.presentationml.tags+xml"/>
  <Override PartName="/ppt/notesSlides/notesSlide47.xml" ContentType="application/vnd.openxmlformats-officedocument.presentationml.notesSlide+xml"/>
  <Override PartName="/ppt/tags/tag36.xml" ContentType="application/vnd.openxmlformats-officedocument.presentationml.tags+xml"/>
  <Override PartName="/ppt/notesSlides/notesSlide48.xml" ContentType="application/vnd.openxmlformats-officedocument.presentationml.notesSlide+xml"/>
  <Override PartName="/ppt/tags/tag37.xml" ContentType="application/vnd.openxmlformats-officedocument.presentationml.tags+xml"/>
  <Override PartName="/ppt/notesSlides/notesSlide49.xml" ContentType="application/vnd.openxmlformats-officedocument.presentationml.notesSlide+xml"/>
  <Override PartName="/ppt/tags/tag38.xml" ContentType="application/vnd.openxmlformats-officedocument.presentationml.tags+xml"/>
  <Override PartName="/ppt/notesSlides/notesSlide50.xml" ContentType="application/vnd.openxmlformats-officedocument.presentationml.notesSlide+xml"/>
  <Override PartName="/ppt/tags/tag39.xml" ContentType="application/vnd.openxmlformats-officedocument.presentationml.tags+xml"/>
  <Override PartName="/ppt/notesSlides/notesSlide51.xml" ContentType="application/vnd.openxmlformats-officedocument.presentationml.notesSlide+xml"/>
  <Override PartName="/ppt/tags/tag40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41.xml" ContentType="application/vnd.openxmlformats-officedocument.presentationml.tags+xml"/>
  <Override PartName="/ppt/notesSlides/notesSlide54.xml" ContentType="application/vnd.openxmlformats-officedocument.presentationml.notesSlide+xml"/>
  <Override PartName="/ppt/tags/tag42.xml" ContentType="application/vnd.openxmlformats-officedocument.presentationml.tags+xml"/>
  <Override PartName="/ppt/notesSlides/notesSlide55.xml" ContentType="application/vnd.openxmlformats-officedocument.presentationml.notesSlide+xml"/>
  <Override PartName="/ppt/tags/tag43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44.xml" ContentType="application/vnd.openxmlformats-officedocument.presentationml.tags+xml"/>
  <Override PartName="/ppt/notesSlides/notesSlide65.xml" ContentType="application/vnd.openxmlformats-officedocument.presentationml.notesSlide+xml"/>
  <Override PartName="/ppt/tags/tag45.xml" ContentType="application/vnd.openxmlformats-officedocument.presentationml.tags+xml"/>
  <Override PartName="/ppt/notesSlides/notesSlide66.xml" ContentType="application/vnd.openxmlformats-officedocument.presentationml.notesSlide+xml"/>
  <Override PartName="/ppt/tags/tag46.xml" ContentType="application/vnd.openxmlformats-officedocument.presentationml.tags+xml"/>
  <Override PartName="/ppt/notesSlides/notesSlide67.xml" ContentType="application/vnd.openxmlformats-officedocument.presentationml.notesSlide+xml"/>
  <Override PartName="/ppt/tags/tag47.xml" ContentType="application/vnd.openxmlformats-officedocument.presentationml.tags+xml"/>
  <Override PartName="/ppt/notesSlides/notesSlide68.xml" ContentType="application/vnd.openxmlformats-officedocument.presentationml.notesSlide+xml"/>
  <Override PartName="/ppt/tags/tag48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73"/>
  </p:notesMasterIdLst>
  <p:handoutMasterIdLst>
    <p:handoutMasterId r:id="rId74"/>
  </p:handoutMasterIdLst>
  <p:sldIdLst>
    <p:sldId id="776" r:id="rId2"/>
    <p:sldId id="4233" r:id="rId3"/>
    <p:sldId id="4231" r:id="rId4"/>
    <p:sldId id="4220" r:id="rId5"/>
    <p:sldId id="1861" r:id="rId6"/>
    <p:sldId id="1464" r:id="rId7"/>
    <p:sldId id="1491" r:id="rId8"/>
    <p:sldId id="1868" r:id="rId9"/>
    <p:sldId id="4232" r:id="rId10"/>
    <p:sldId id="1874" r:id="rId11"/>
    <p:sldId id="4405" r:id="rId12"/>
    <p:sldId id="844" r:id="rId13"/>
    <p:sldId id="257" r:id="rId14"/>
    <p:sldId id="4214" r:id="rId15"/>
    <p:sldId id="846" r:id="rId16"/>
    <p:sldId id="4410" r:id="rId17"/>
    <p:sldId id="848" r:id="rId18"/>
    <p:sldId id="4075" r:id="rId19"/>
    <p:sldId id="4212" r:id="rId20"/>
    <p:sldId id="4215" r:id="rId21"/>
    <p:sldId id="4409" r:id="rId22"/>
    <p:sldId id="998" r:id="rId23"/>
    <p:sldId id="851" r:id="rId24"/>
    <p:sldId id="1184" r:id="rId25"/>
    <p:sldId id="1074" r:id="rId26"/>
    <p:sldId id="1092" r:id="rId27"/>
    <p:sldId id="630" r:id="rId28"/>
    <p:sldId id="547" r:id="rId29"/>
    <p:sldId id="1176" r:id="rId30"/>
    <p:sldId id="857" r:id="rId31"/>
    <p:sldId id="1202" r:id="rId32"/>
    <p:sldId id="858" r:id="rId33"/>
    <p:sldId id="859" r:id="rId34"/>
    <p:sldId id="1960" r:id="rId35"/>
    <p:sldId id="860" r:id="rId36"/>
    <p:sldId id="861" r:id="rId37"/>
    <p:sldId id="1246" r:id="rId38"/>
    <p:sldId id="1182" r:id="rId39"/>
    <p:sldId id="1353" r:id="rId40"/>
    <p:sldId id="1049" r:id="rId41"/>
    <p:sldId id="875" r:id="rId42"/>
    <p:sldId id="1936" r:id="rId43"/>
    <p:sldId id="876" r:id="rId44"/>
    <p:sldId id="881" r:id="rId45"/>
    <p:sldId id="878" r:id="rId46"/>
    <p:sldId id="879" r:id="rId47"/>
    <p:sldId id="1742" r:id="rId48"/>
    <p:sldId id="1346" r:id="rId49"/>
    <p:sldId id="1126" r:id="rId50"/>
    <p:sldId id="1451" r:id="rId51"/>
    <p:sldId id="887" r:id="rId52"/>
    <p:sldId id="891" r:id="rId53"/>
    <p:sldId id="1454" r:id="rId54"/>
    <p:sldId id="4217" r:id="rId55"/>
    <p:sldId id="1132" r:id="rId56"/>
    <p:sldId id="1390" r:id="rId57"/>
    <p:sldId id="1555" r:id="rId58"/>
    <p:sldId id="1619" r:id="rId59"/>
    <p:sldId id="4105" r:id="rId60"/>
    <p:sldId id="4234" r:id="rId61"/>
    <p:sldId id="1938" r:id="rId62"/>
    <p:sldId id="1616" r:id="rId63"/>
    <p:sldId id="1617" r:id="rId64"/>
    <p:sldId id="1618" r:id="rId65"/>
    <p:sldId id="898" r:id="rId66"/>
    <p:sldId id="1622" r:id="rId67"/>
    <p:sldId id="1628" r:id="rId68"/>
    <p:sldId id="4228" r:id="rId69"/>
    <p:sldId id="901" r:id="rId70"/>
    <p:sldId id="4025" r:id="rId71"/>
    <p:sldId id="1964" r:id="rId72"/>
  </p:sldIdLst>
  <p:sldSz cx="9144000" cy="6858000" type="screen4x3"/>
  <p:notesSz cx="6858000" cy="9144000"/>
  <p:custDataLst>
    <p:tags r:id="rId7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656" autoAdjust="0"/>
    <p:restoredTop sz="86581" autoAdjust="0"/>
  </p:normalViewPr>
  <p:slideViewPr>
    <p:cSldViewPr>
      <p:cViewPr varScale="1">
        <p:scale>
          <a:sx n="92" d="100"/>
          <a:sy n="92" d="100"/>
        </p:scale>
        <p:origin x="992" y="19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30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1769BC-09C7-48B7-A06A-F1D1FD3AF5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3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0AC16B-F414-4615-AE4C-4271E2BFD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5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CB822-A0F6-4C22-97A5-1298C82DB9DD}" type="slidenum">
              <a:rPr lang="en-US"/>
              <a:pPr/>
              <a:t>1</a:t>
            </a:fld>
            <a:endParaRPr lang="en-US"/>
          </a:p>
        </p:txBody>
      </p:sp>
      <p:sp>
        <p:nvSpPr>
          <p:cNvPr id="34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7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8F232-3DFD-C047-89AC-D27249AA2EC2}" type="slidenum">
              <a:rPr lang="en-US"/>
              <a:pPr/>
              <a:t>10</a:t>
            </a:fld>
            <a:endParaRPr lang="en-US"/>
          </a:p>
        </p:txBody>
      </p:sp>
      <p:sp>
        <p:nvSpPr>
          <p:cNvPr id="1208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4409758"/>
            <a:ext cx="5122333" cy="4177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22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1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61CAF-0792-4DAC-BE5B-98256DA8E04D}" type="slidenum">
              <a:rPr lang="en-US"/>
              <a:pPr/>
              <a:t>12</a:t>
            </a:fld>
            <a:endParaRPr lang="en-US"/>
          </a:p>
        </p:txBody>
      </p:sp>
      <p:sp>
        <p:nvSpPr>
          <p:cNvPr id="32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0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2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any problems with your interim assessments:</a:t>
            </a:r>
          </a:p>
          <a:p>
            <a:r>
              <a:rPr lang="en-US"/>
              <a:t>https://www.polleverywhere.com/multiple_choice_polls/yNuvmnCCK0Gf4qvkDibqi?flow=Default&amp;onscreen=persist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583AB-B286-40B1-932B-C0D5CFBEC162}" type="slidenum">
              <a:rPr lang="en-US"/>
              <a:pPr/>
              <a:t>15</a:t>
            </a:fld>
            <a:endParaRPr lang="en-US"/>
          </a:p>
        </p:txBody>
      </p:sp>
      <p:sp>
        <p:nvSpPr>
          <p:cNvPr id="32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4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57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F827B-433A-465A-8F94-36EC45E123D3}" type="slidenum">
              <a:rPr lang="en-US"/>
              <a:pPr/>
              <a:t>17</a:t>
            </a:fld>
            <a:endParaRPr lang="en-US"/>
          </a:p>
        </p:txBody>
      </p:sp>
      <p:sp>
        <p:nvSpPr>
          <p:cNvPr id="3226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6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18AC1-DE1D-473E-9AAC-2436C4A6B92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4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4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phase are you at now?</a:t>
            </a:r>
          </a:p>
          <a:p>
            <a:r>
              <a:rPr lang="en-US"/>
              <a:t>https://www.polleverywhere.com/multiple_choice_polls/QQ5ym06V8NS6vj1Qy8Hjj?flow=Default&amp;onscreen=persist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01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96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FAD75-7B38-4748-9F09-6B3BD31D8C0D}" type="slidenum">
              <a:rPr lang="en-US"/>
              <a:pPr/>
              <a:t>22</a:t>
            </a:fld>
            <a:endParaRPr lang="en-US"/>
          </a:p>
        </p:txBody>
      </p:sp>
      <p:sp>
        <p:nvSpPr>
          <p:cNvPr id="32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96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C9061-6DC5-45F2-8202-2CA4742A916B}" type="slidenum">
              <a:rPr lang="en-US"/>
              <a:pPr/>
              <a:t>23</a:t>
            </a:fld>
            <a:endParaRPr lang="en-US"/>
          </a:p>
        </p:txBody>
      </p:sp>
      <p:sp>
        <p:nvSpPr>
          <p:cNvPr id="32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2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85121-A238-473C-8E65-48733D2F11EA}" type="slidenum">
              <a:rPr lang="en-US"/>
              <a:pPr/>
              <a:t>24</a:t>
            </a:fld>
            <a:endParaRPr lang="en-US"/>
          </a:p>
        </p:txBody>
      </p:sp>
      <p:sp>
        <p:nvSpPr>
          <p:cNvPr id="3177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39788" y="457200"/>
            <a:ext cx="5181600" cy="3886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0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4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41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50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9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99E1C-372A-4446-BB8E-0C13ACAD48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7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B6EC3-4CD5-496B-B57F-C66A6BDC9ACD}" type="slidenum">
              <a:rPr lang="en-US"/>
              <a:pPr/>
              <a:t>30</a:t>
            </a:fld>
            <a:endParaRPr lang="en-US"/>
          </a:p>
        </p:txBody>
      </p:sp>
      <p:sp>
        <p:nvSpPr>
          <p:cNvPr id="32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1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24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2A7FC1-3CB3-443B-A9BC-9337536EA037}" type="slidenum">
              <a:rPr lang="en-US"/>
              <a:pPr/>
              <a:t>32</a:t>
            </a:fld>
            <a:endParaRPr lang="en-US"/>
          </a:p>
        </p:txBody>
      </p:sp>
      <p:sp>
        <p:nvSpPr>
          <p:cNvPr id="32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78BBC-0964-45A7-8ECB-D91F221992F6}" type="slidenum">
              <a:rPr lang="en-US"/>
              <a:pPr/>
              <a:t>33</a:t>
            </a:fld>
            <a:endParaRPr lang="en-US"/>
          </a:p>
        </p:txBody>
      </p:sp>
      <p:sp>
        <p:nvSpPr>
          <p:cNvPr id="32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34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Which is a SMART goal?</a:t>
            </a:r>
          </a:p>
          <a:p>
            <a:r>
              <a:rPr lang="en-US"/>
              <a:t>https://www.polleverywhere.com/multiple_choice_polls/I0YzSnWMPDzGH14iuYsQo?flow=Default&amp;onscreen=persist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76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52FE2-5AC6-4370-9250-6FD7BD27D19E}" type="slidenum">
              <a:rPr lang="en-US"/>
              <a:pPr/>
              <a:t>35</a:t>
            </a:fld>
            <a:endParaRPr lang="en-US"/>
          </a:p>
        </p:txBody>
      </p:sp>
      <p:sp>
        <p:nvSpPr>
          <p:cNvPr id="32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493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8AF88-17E9-4C21-8C5B-647C321AE5CF}" type="slidenum">
              <a:rPr lang="en-US"/>
              <a:pPr/>
              <a:t>36</a:t>
            </a:fld>
            <a:endParaRPr lang="en-US"/>
          </a:p>
        </p:txBody>
      </p:sp>
      <p:sp>
        <p:nvSpPr>
          <p:cNvPr id="32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00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2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9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Your candid assessment of how PLCs are working in your school or district</a:t>
            </a:r>
          </a:p>
          <a:p>
            <a:r>
              <a:rPr lang="en-US"/>
              <a:t>https://www.polleverywhere.com/multiple_choice_polls/KI58PBP7qgaI3ONWXzCVy?state=opened&amp;flow=Default&amp;onscreen=persist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79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D5443-A71A-D44B-A585-D7DAF72739B5}" type="slidenum">
              <a:rPr lang="en-US"/>
              <a:pPr/>
              <a:t>40</a:t>
            </a:fld>
            <a:endParaRPr lang="en-US"/>
          </a:p>
        </p:txBody>
      </p:sp>
      <p:sp>
        <p:nvSpPr>
          <p:cNvPr id="164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364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517D8-076C-42A7-857E-2426BEB651EF}" type="slidenum">
              <a:rPr lang="en-US"/>
              <a:pPr/>
              <a:t>41</a:t>
            </a:fld>
            <a:endParaRPr lang="en-US"/>
          </a:p>
        </p:txBody>
      </p:sp>
      <p:sp>
        <p:nvSpPr>
          <p:cNvPr id="328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715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2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1505D-1A96-475B-AF59-CF9AB113A47B}" type="slidenum">
              <a:rPr lang="en-US"/>
              <a:pPr/>
              <a:t>43</a:t>
            </a:fld>
            <a:endParaRPr lang="en-US"/>
          </a:p>
        </p:txBody>
      </p:sp>
      <p:sp>
        <p:nvSpPr>
          <p:cNvPr id="3283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81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B942B-D8E6-4D03-A0B1-261972E03148}" type="slidenum">
              <a:rPr lang="en-US"/>
              <a:pPr/>
              <a:t>44</a:t>
            </a:fld>
            <a:endParaRPr lang="en-US"/>
          </a:p>
        </p:txBody>
      </p:sp>
      <p:sp>
        <p:nvSpPr>
          <p:cNvPr id="3294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9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2C956-3A6F-45D8-843C-323398823DB8}" type="slidenum">
              <a:rPr lang="en-US"/>
              <a:pPr/>
              <a:t>45</a:t>
            </a:fld>
            <a:endParaRPr lang="en-US"/>
          </a:p>
        </p:txBody>
      </p:sp>
      <p:sp>
        <p:nvSpPr>
          <p:cNvPr id="3288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05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ADB35-D912-4404-AD21-98CFACA52AF6}" type="slidenum">
              <a:rPr lang="en-US"/>
              <a:pPr/>
              <a:t>46</a:t>
            </a:fld>
            <a:endParaRPr lang="en-US"/>
          </a:p>
        </p:txBody>
      </p:sp>
      <p:sp>
        <p:nvSpPr>
          <p:cNvPr id="3290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45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EF9DA-9E4B-4B4C-A988-917953CC21EC}" type="slidenum">
              <a:rPr lang="en-US"/>
              <a:pPr/>
              <a:t>47</a:t>
            </a:fld>
            <a:endParaRPr lang="en-US"/>
          </a:p>
        </p:txBody>
      </p:sp>
      <p:sp>
        <p:nvSpPr>
          <p:cNvPr id="34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805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250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34096-A65F-EA4B-9457-6C772FC2B0EA}" type="slidenum">
              <a:rPr lang="en-US"/>
              <a:pPr/>
              <a:t>49</a:t>
            </a:fld>
            <a:endParaRPr lang="en-US"/>
          </a:p>
        </p:txBody>
      </p:sp>
      <p:sp>
        <p:nvSpPr>
          <p:cNvPr id="205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130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DD8CF-C7C5-4B04-878B-60559A776416}" type="slidenum">
              <a:rPr lang="en-US"/>
              <a:pPr/>
              <a:t>50</a:t>
            </a:fld>
            <a:endParaRPr lang="en-US"/>
          </a:p>
        </p:txBody>
      </p:sp>
      <p:sp>
        <p:nvSpPr>
          <p:cNvPr id="33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275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41804-E0C8-4AFA-BDC9-8D801AF09894}" type="slidenum">
              <a:rPr lang="en-US"/>
              <a:pPr/>
              <a:t>51</a:t>
            </a:fld>
            <a:endParaRPr lang="en-US"/>
          </a:p>
        </p:txBody>
      </p:sp>
      <p:sp>
        <p:nvSpPr>
          <p:cNvPr id="33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73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98FFF-48B0-4D78-A4F7-8D0F679D6F55}" type="slidenum">
              <a:rPr lang="en-US"/>
              <a:pPr/>
              <a:t>52</a:t>
            </a:fld>
            <a:endParaRPr lang="en-US"/>
          </a:p>
        </p:txBody>
      </p:sp>
      <p:sp>
        <p:nvSpPr>
          <p:cNvPr id="331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95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39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88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7B8A0-E2CE-41E4-B9F1-2A10EDD48628}" type="slidenum">
              <a:rPr lang="en-US"/>
              <a:pPr/>
              <a:t>55</a:t>
            </a:fld>
            <a:endParaRPr lang="en-US"/>
          </a:p>
        </p:txBody>
      </p:sp>
      <p:sp>
        <p:nvSpPr>
          <p:cNvPr id="35266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66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CCA3A-3F9D-4065-A624-14BAD05EA4D7}" type="slidenum">
              <a:rPr lang="en-US"/>
              <a:pPr/>
              <a:t>56</a:t>
            </a:fld>
            <a:endParaRPr lang="en-US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04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23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36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9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569227-7A32-4900-B2B8-1290C3F9E96B}" type="slidenum">
              <a:rPr lang="en-US"/>
              <a:pPr/>
              <a:t>6</a:t>
            </a:fld>
            <a:endParaRPr lang="en-US"/>
          </a:p>
        </p:txBody>
      </p:sp>
      <p:sp>
        <p:nvSpPr>
          <p:cNvPr id="3148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8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4409758"/>
            <a:ext cx="5122333" cy="4177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15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Which of these are NOT in place?</a:t>
            </a:r>
          </a:p>
          <a:p>
            <a:r>
              <a:rPr lang="en-US"/>
              <a:t>https://www.polleverywhere.com/multiple_choice_polls/S1U8WMx6r2wZcq69ltvBZ?state=opened&amp;flow=Default&amp;onscreen=persist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747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95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30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736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501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00B6B-D042-4D38-AADC-26A0ED4C826B}" type="slidenum">
              <a:rPr lang="en-US"/>
              <a:pPr/>
              <a:t>65</a:t>
            </a:fld>
            <a:endParaRPr lang="en-US"/>
          </a:p>
        </p:txBody>
      </p:sp>
      <p:sp>
        <p:nvSpPr>
          <p:cNvPr id="33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484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415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3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22C54-BD6C-4028-8235-14D76BEC060F}" type="slidenum">
              <a:rPr lang="en-US"/>
              <a:pPr/>
              <a:t>68</a:t>
            </a:fld>
            <a:endParaRPr lang="en-US"/>
          </a:p>
        </p:txBody>
      </p:sp>
      <p:sp>
        <p:nvSpPr>
          <p:cNvPr id="33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37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22C54-BD6C-4028-8235-14D76BEC060F}" type="slidenum">
              <a:rPr lang="en-US"/>
              <a:pPr/>
              <a:t>69</a:t>
            </a:fld>
            <a:endParaRPr lang="en-US"/>
          </a:p>
        </p:txBody>
      </p:sp>
      <p:sp>
        <p:nvSpPr>
          <p:cNvPr id="33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6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10EC3-196D-48D0-88D3-992DFC0EBD15}" type="slidenum">
              <a:rPr lang="en-US"/>
              <a:pPr/>
              <a:t>7</a:t>
            </a:fld>
            <a:endParaRPr lang="en-US"/>
          </a:p>
        </p:txBody>
      </p:sp>
      <p:sp>
        <p:nvSpPr>
          <p:cNvPr id="353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3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138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511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which THREE areas is your school strongest?</a:t>
            </a:r>
          </a:p>
          <a:p>
            <a:r>
              <a:rPr lang="en-US"/>
              <a:t>https://www.polleverywhere.com/multiple_choice_polls/19td8oYhbV9r8c9FOlvR1?flow=Default&amp;onscreen=persist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4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ABFA7-760F-4673-BE98-8CCB5292D7E5}" type="slidenum">
              <a:rPr lang="en-US"/>
              <a:pPr/>
              <a:t>8</a:t>
            </a:fld>
            <a:endParaRPr lang="en-US"/>
          </a:p>
        </p:txBody>
      </p:sp>
      <p:sp>
        <p:nvSpPr>
          <p:cNvPr id="35123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4409758"/>
            <a:ext cx="5122333" cy="4177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93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C16B-F414-4615-AE4C-4271E2BFD3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4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9725" y="304800"/>
            <a:ext cx="2116138" cy="626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8138" y="304800"/>
            <a:ext cx="6199187" cy="626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24000"/>
            <a:ext cx="4157662" cy="504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57663" cy="504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8138" y="304800"/>
            <a:ext cx="846772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77787" tIns="39687" rIns="77787" bIns="39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82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138" y="1524000"/>
            <a:ext cx="8467725" cy="50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77787" tIns="39687" rIns="77787" bIns="39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2852" name="Rectangle 4"/>
          <p:cNvSpPr>
            <a:spLocks noChangeArrowheads="1"/>
          </p:cNvSpPr>
          <p:nvPr/>
        </p:nvSpPr>
        <p:spPr bwMode="auto">
          <a:xfrm>
            <a:off x="8431213" y="6321425"/>
            <a:ext cx="511175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7787" tIns="39687" rIns="77787" bIns="39687">
            <a:spAutoFit/>
          </a:bodyPr>
          <a:lstStyle/>
          <a:p>
            <a:pPr defTabSz="777875"/>
            <a:fld id="{42069CD9-517A-4CE8-8016-80D4093A298D}" type="slidenum">
              <a:rPr lang="en-US" sz="1400">
                <a:latin typeface="SansSerifFLF-Book" charset="0"/>
              </a:rPr>
              <a:pPr defTabSz="777875"/>
              <a:t>‹#›</a:t>
            </a:fld>
            <a:endParaRPr lang="en-US" sz="1400">
              <a:latin typeface="SansSerifFLF-Book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</p:sldLayoutIdLst>
  <p:transition>
    <p:wipe dir="r"/>
  </p:transition>
  <p:txStyles>
    <p:titleStyle>
      <a:lvl1pPr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2pPr>
      <a:lvl3pPr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3pPr>
      <a:lvl4pPr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4pPr>
      <a:lvl5pPr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5pPr>
      <a:lvl6pPr marL="457200"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6pPr>
      <a:lvl7pPr marL="914400"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7pPr>
      <a:lvl8pPr marL="1371600"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8pPr>
      <a:lvl9pPr marL="1828800" algn="ctr" defTabSz="77787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" charset="0"/>
        </a:defRPr>
      </a:lvl9pPr>
    </p:titleStyle>
    <p:bodyStyle>
      <a:lvl1pPr marL="292100" indent="-292100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9288" indent="-242888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65225" indent="-401638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3pPr>
      <a:lvl4pPr marL="1676400" indent="-396875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4pPr>
      <a:lvl5pPr marL="1985963" indent="-195263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5pPr>
      <a:lvl6pPr marL="2443163" indent="-195263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6pPr>
      <a:lvl7pPr marL="2900363" indent="-195263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7pPr>
      <a:lvl8pPr marL="3357563" indent="-195263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8pPr>
      <a:lvl9pPr marL="3814763" indent="-195263" algn="l" defTabSz="777875" rtl="0" eaLnBrk="0" fontAlgn="base" hangingPunct="0">
        <a:lnSpc>
          <a:spcPts val="3400"/>
        </a:lnSpc>
        <a:spcBef>
          <a:spcPts val="700"/>
        </a:spcBef>
        <a:spcAft>
          <a:spcPts val="1200"/>
        </a:spcAft>
        <a:buSzPct val="100000"/>
        <a:buChar char="•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2954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AVOIDING “PLC LITE”</a:t>
            </a:r>
            <a:br>
              <a:rPr lang="en-US" sz="44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en-US" sz="2000" b="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SAM </a:t>
            </a:r>
            <a:r>
              <a:rPr lang="en-US" sz="2000" b="0">
                <a:solidFill>
                  <a:schemeClr val="tx1"/>
                </a:solidFill>
                <a:latin typeface="Arial Rounded MT Bold" panose="020F0704030504030204" pitchFamily="34" charset="77"/>
              </a:rPr>
              <a:t>Fort Lauderdale </a:t>
            </a:r>
            <a:r>
              <a:rPr lang="en-US" sz="2000" b="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– Kim Marshall – </a:t>
            </a:r>
            <a:r>
              <a:rPr lang="en-US" sz="2000" b="0">
                <a:solidFill>
                  <a:schemeClr val="tx1"/>
                </a:solidFill>
                <a:latin typeface="Arial Rounded MT Bold" panose="020F0704030504030204" pitchFamily="34" charset="77"/>
              </a:rPr>
              <a:t>January 26, </a:t>
            </a:r>
            <a:r>
              <a:rPr lang="en-US" sz="2000" b="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2024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pic>
        <p:nvPicPr>
          <p:cNvPr id="5" name="Content Placeholder 3" descr="PLC team.jpg">
            <a:extLst>
              <a:ext uri="{FF2B5EF4-FFF2-40B4-BE49-F238E27FC236}">
                <a16:creationId xmlns:a16="http://schemas.microsoft.com/office/drawing/2014/main" id="{E90A7330-EB62-D44B-B3B4-96D96E3BAC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08148"/>
            <a:ext cx="9144000" cy="5692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6D099-4290-8841-8847-399564147D4D}"/>
              </a:ext>
            </a:extLst>
          </p:cNvPr>
          <p:cNvSpPr txBox="1"/>
          <p:nvPr/>
        </p:nvSpPr>
        <p:spPr>
          <a:xfrm>
            <a:off x="2362200" y="6627167"/>
            <a:ext cx="472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538"/>
            <a:ext cx="7772977" cy="847165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Rick DuFour’s PLC questions</a:t>
            </a:r>
          </a:p>
        </p:txBody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909" y="990599"/>
            <a:ext cx="8312727" cy="553122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Tx/>
              <a:buNone/>
            </a:pPr>
            <a:r>
              <a:rPr lang="en-US" dirty="0"/>
              <a:t>1. What do we want each student to learn?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dirty="0"/>
              <a:t>2. How will we know when each student has learned it?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dirty="0"/>
              <a:t>3. How will we respond when a student experiences difficulty in learning?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dirty="0"/>
              <a:t>4. And if they already know it?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76600"/>
            <a:ext cx="238325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BC1B-AE3B-AC44-A786-CED9F950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04800"/>
            <a:ext cx="8467725" cy="5257800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Which students know what?</a:t>
            </a: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What are we going to do about it?</a:t>
            </a:r>
            <a:br>
              <a:rPr lang="en-US" dirty="0">
                <a:solidFill>
                  <a:srgbClr val="00B050"/>
                </a:solidFill>
              </a:rPr>
            </a:br>
            <a:br>
              <a:rPr lang="en-US" dirty="0"/>
            </a:br>
            <a:br>
              <a:rPr lang="en-US" dirty="0"/>
            </a:br>
            <a:r>
              <a:rPr lang="en-US" sz="2000" b="0" dirty="0"/>
              <a:t>Tony </a:t>
            </a:r>
            <a:r>
              <a:rPr lang="en-US" sz="2000" b="0" dirty="0" err="1"/>
              <a:t>Flach</a:t>
            </a:r>
            <a:r>
              <a:rPr lang="en-US" sz="2000" b="0" dirty="0"/>
              <a:t>, 2022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1206591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820738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Sounds easy. Guess again!</a:t>
            </a:r>
          </a:p>
        </p:txBody>
      </p:sp>
      <p:sp>
        <p:nvSpPr>
          <p:cNvPr id="32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305800" cy="49403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If it were easy, all schools would be above average.</a:t>
            </a:r>
          </a:p>
          <a:p>
            <a:pPr>
              <a:lnSpc>
                <a:spcPct val="130000"/>
              </a:lnSpc>
            </a:pPr>
            <a:r>
              <a:rPr lang="en-US" dirty="0"/>
              <a:t>Interim assessments “haven’t traveled well.”</a:t>
            </a:r>
          </a:p>
          <a:p>
            <a:pPr>
              <a:lnSpc>
                <a:spcPct val="130000"/>
              </a:lnSpc>
            </a:pPr>
            <a:r>
              <a:rPr lang="en-US" dirty="0"/>
              <a:t>A few educators get it, most don’t.</a:t>
            </a:r>
          </a:p>
          <a:p>
            <a:pPr>
              <a:lnSpc>
                <a:spcPct val="130000"/>
              </a:lnSpc>
            </a:pPr>
            <a:r>
              <a:rPr lang="en-US" dirty="0"/>
              <a:t>What could go wrong? What </a:t>
            </a:r>
            <a:r>
              <a:rPr lang="en-US" i="1" dirty="0"/>
              <a:t>has</a:t>
            </a:r>
            <a:r>
              <a:rPr lang="en-US" dirty="0"/>
              <a:t> gone wrong?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66243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ight Arrow 2"/>
          <p:cNvSpPr/>
          <p:nvPr/>
        </p:nvSpPr>
        <p:spPr bwMode="auto">
          <a:xfrm>
            <a:off x="762000" y="2667000"/>
            <a:ext cx="7391400" cy="1219200"/>
          </a:xfrm>
          <a:prstGeom prst="rightArrow">
            <a:avLst/>
          </a:prstGeom>
          <a:solidFill>
            <a:schemeClr val="bg2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1" y="25908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rgbClr val="0070C0"/>
                </a:solidFill>
              </a:rPr>
              <a:t>High achieve-</a:t>
            </a:r>
            <a:r>
              <a:rPr lang="en-US" sz="1800" b="1" dirty="0" err="1">
                <a:solidFill>
                  <a:srgbClr val="0070C0"/>
                </a:solidFill>
              </a:rPr>
              <a:t>ment</a:t>
            </a:r>
            <a:r>
              <a:rPr lang="en-US" sz="1800" b="1" dirty="0">
                <a:solidFill>
                  <a:srgbClr val="0070C0"/>
                </a:solidFill>
              </a:rPr>
              <a:t> for all students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Good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use of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assess-</a:t>
            </a:r>
            <a:r>
              <a:rPr lang="en-US" sz="2000" b="1" dirty="0" err="1">
                <a:solidFill>
                  <a:srgbClr val="0070C0"/>
                </a:solidFill>
              </a:rPr>
              <a:t>ments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9" name="Arc 18"/>
          <p:cNvSpPr/>
          <p:nvPr/>
        </p:nvSpPr>
        <p:spPr bwMode="auto">
          <a:xfrm>
            <a:off x="457200" y="3581400"/>
            <a:ext cx="1371600" cy="1371600"/>
          </a:xfrm>
          <a:prstGeom prst="arc">
            <a:avLst>
              <a:gd name="adj1" fmla="val 16200000"/>
              <a:gd name="adj2" fmla="val 112672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1" name="Arc 20"/>
          <p:cNvSpPr/>
          <p:nvPr/>
        </p:nvSpPr>
        <p:spPr bwMode="auto">
          <a:xfrm>
            <a:off x="2057400" y="3581400"/>
            <a:ext cx="1371600" cy="1371600"/>
          </a:xfrm>
          <a:prstGeom prst="arc">
            <a:avLst>
              <a:gd name="adj1" fmla="val 16200000"/>
              <a:gd name="adj2" fmla="val 112672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>
            <a:off x="3886200" y="3581400"/>
            <a:ext cx="1371600" cy="1371600"/>
          </a:xfrm>
          <a:prstGeom prst="arc">
            <a:avLst>
              <a:gd name="adj1" fmla="val 16200000"/>
              <a:gd name="adj2" fmla="val 112672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>
            <a:off x="5486400" y="3581400"/>
            <a:ext cx="1371600" cy="1371600"/>
          </a:xfrm>
          <a:prstGeom prst="arc">
            <a:avLst>
              <a:gd name="adj1" fmla="val 16200000"/>
              <a:gd name="adj2" fmla="val 112672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5" name="Arc 24"/>
          <p:cNvSpPr/>
          <p:nvPr/>
        </p:nvSpPr>
        <p:spPr bwMode="auto">
          <a:xfrm flipV="1">
            <a:off x="533400" y="1600200"/>
            <a:ext cx="1524000" cy="1371600"/>
          </a:xfrm>
          <a:prstGeom prst="arc">
            <a:avLst>
              <a:gd name="adj1" fmla="val 16200000"/>
              <a:gd name="adj2" fmla="val 21447759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6" name="Arc 25"/>
          <p:cNvSpPr/>
          <p:nvPr/>
        </p:nvSpPr>
        <p:spPr bwMode="auto">
          <a:xfrm flipV="1">
            <a:off x="2057400" y="1600200"/>
            <a:ext cx="1524000" cy="1371600"/>
          </a:xfrm>
          <a:prstGeom prst="arc">
            <a:avLst>
              <a:gd name="adj1" fmla="val 16200000"/>
              <a:gd name="adj2" fmla="val 21447759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7" name="Arc 26"/>
          <p:cNvSpPr/>
          <p:nvPr/>
        </p:nvSpPr>
        <p:spPr bwMode="auto">
          <a:xfrm flipV="1">
            <a:off x="3810000" y="1600200"/>
            <a:ext cx="1524000" cy="1371600"/>
          </a:xfrm>
          <a:prstGeom prst="arc">
            <a:avLst>
              <a:gd name="adj1" fmla="val 16200000"/>
              <a:gd name="adj2" fmla="val 21447759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sp>
        <p:nvSpPr>
          <p:cNvPr id="28" name="Arc 27"/>
          <p:cNvSpPr/>
          <p:nvPr/>
        </p:nvSpPr>
        <p:spPr bwMode="auto">
          <a:xfrm flipV="1">
            <a:off x="5257800" y="1600200"/>
            <a:ext cx="1524000" cy="1371600"/>
          </a:xfrm>
          <a:prstGeom prst="arc">
            <a:avLst>
              <a:gd name="adj1" fmla="val 16200000"/>
              <a:gd name="adj2" fmla="val 21447759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1" charset="0"/>
            </a:endParaRPr>
          </a:p>
        </p:txBody>
      </p:sp>
      <p:pic>
        <p:nvPicPr>
          <p:cNvPr id="29" name="Picture 28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1905000"/>
            <a:ext cx="697831" cy="558821"/>
          </a:xfrm>
          <a:prstGeom prst="rect">
            <a:avLst/>
          </a:prstGeom>
        </p:spPr>
      </p:pic>
      <p:pic>
        <p:nvPicPr>
          <p:cNvPr id="30" name="Picture 29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4191000"/>
            <a:ext cx="697831" cy="558821"/>
          </a:xfrm>
          <a:prstGeom prst="rect">
            <a:avLst/>
          </a:prstGeom>
        </p:spPr>
      </p:pic>
      <p:pic>
        <p:nvPicPr>
          <p:cNvPr id="31" name="Picture 30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905000"/>
            <a:ext cx="697831" cy="558821"/>
          </a:xfrm>
          <a:prstGeom prst="rect">
            <a:avLst/>
          </a:prstGeom>
        </p:spPr>
      </p:pic>
      <p:pic>
        <p:nvPicPr>
          <p:cNvPr id="32" name="Picture 31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905000"/>
            <a:ext cx="697831" cy="558821"/>
          </a:xfrm>
          <a:prstGeom prst="rect">
            <a:avLst/>
          </a:prstGeom>
        </p:spPr>
      </p:pic>
      <p:pic>
        <p:nvPicPr>
          <p:cNvPr id="33" name="Picture 32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905000"/>
            <a:ext cx="697831" cy="558821"/>
          </a:xfrm>
          <a:prstGeom prst="rect">
            <a:avLst/>
          </a:prstGeom>
        </p:spPr>
      </p:pic>
      <p:pic>
        <p:nvPicPr>
          <p:cNvPr id="34" name="Picture 33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4191000"/>
            <a:ext cx="697831" cy="558821"/>
          </a:xfrm>
          <a:prstGeom prst="rect">
            <a:avLst/>
          </a:prstGeom>
        </p:spPr>
      </p:pic>
      <p:pic>
        <p:nvPicPr>
          <p:cNvPr id="35" name="Picture 34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191000"/>
            <a:ext cx="697831" cy="558821"/>
          </a:xfrm>
          <a:prstGeom prst="rect">
            <a:avLst/>
          </a:prstGeom>
        </p:spPr>
      </p:pic>
      <p:pic>
        <p:nvPicPr>
          <p:cNvPr id="36" name="Picture 35" descr="Do not ent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191000"/>
            <a:ext cx="697831" cy="55882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371600" y="914400"/>
            <a:ext cx="11673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Teachers </a:t>
            </a:r>
          </a:p>
          <a:p>
            <a:r>
              <a:rPr lang="en-US" sz="2000" dirty="0"/>
              <a:t>   fear </a:t>
            </a:r>
          </a:p>
          <a:p>
            <a:r>
              <a:rPr lang="en-US" sz="2000" dirty="0"/>
              <a:t>“Gotcha”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931669" y="4724400"/>
            <a:ext cx="103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Not</a:t>
            </a:r>
          </a:p>
          <a:p>
            <a:pPr algn="ctr"/>
            <a:r>
              <a:rPr lang="en-US" sz="2000" dirty="0"/>
              <a:t>frequent</a:t>
            </a:r>
          </a:p>
          <a:p>
            <a:pPr algn="ctr"/>
            <a:r>
              <a:rPr lang="en-US" sz="2000" dirty="0"/>
              <a:t>enough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219200" y="4724400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well</a:t>
            </a:r>
          </a:p>
          <a:p>
            <a:r>
              <a:rPr lang="en-US" sz="2000" dirty="0"/>
              <a:t>aligned to</a:t>
            </a:r>
          </a:p>
          <a:p>
            <a:r>
              <a:rPr lang="en-US" sz="2000" dirty="0"/>
              <a:t>standards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014280" y="914400"/>
            <a:ext cx="1308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Slow</a:t>
            </a:r>
          </a:p>
          <a:p>
            <a:pPr algn="ctr"/>
            <a:r>
              <a:rPr lang="en-US" sz="2000" dirty="0"/>
              <a:t>turnaround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198024" y="4724400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“culture</a:t>
            </a:r>
          </a:p>
          <a:p>
            <a:pPr algn="ctr"/>
            <a:r>
              <a:rPr lang="en-US" sz="2000" dirty="0"/>
              <a:t>of nice”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875213" y="838200"/>
            <a:ext cx="1014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Teams</a:t>
            </a:r>
          </a:p>
          <a:p>
            <a:pPr algn="ctr"/>
            <a:r>
              <a:rPr lang="en-US" sz="2000" dirty="0"/>
              <a:t>don’t</a:t>
            </a:r>
          </a:p>
          <a:p>
            <a:pPr algn="ctr"/>
            <a:r>
              <a:rPr lang="en-US" sz="2000" dirty="0"/>
              <a:t>meet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838215" y="4724400"/>
            <a:ext cx="1051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External</a:t>
            </a:r>
          </a:p>
          <a:p>
            <a:pPr algn="ctr"/>
            <a:r>
              <a:rPr lang="en-US" sz="2000" dirty="0"/>
              <a:t>scoring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018270" y="1219200"/>
            <a:ext cx="1836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Weak follow-up</a:t>
            </a:r>
          </a:p>
          <a:p>
            <a:pPr algn="ctr"/>
            <a:r>
              <a:rPr lang="en-US" sz="2000" dirty="0"/>
              <a:t>with students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9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7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E8AB-FE87-3444-AF6D-D097CCEA91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936CA-6AB8-EB49-8E77-514EE6C835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yNuvmnCCK0Gf4qvkDibqi?flow=Default&amp;onscreen=persist">
            <a:extLst>
              <a:ext uri="{FF2B5EF4-FFF2-40B4-BE49-F238E27FC236}">
                <a16:creationId xmlns:a16="http://schemas.microsoft.com/office/drawing/2014/main" id="{00E6E998-72FA-4D47-AE77-1504A36D14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08759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z="4000" dirty="0">
                <a:latin typeface="Arial Rounded MT Bold" panose="020F0704030504030204" pitchFamily="34" charset="77"/>
              </a:rPr>
              <a:t>Ten key steps</a:t>
            </a:r>
          </a:p>
        </p:txBody>
      </p:sp>
      <p:sp>
        <p:nvSpPr>
          <p:cNvPr id="32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6075" y="1219200"/>
            <a:ext cx="8451850" cy="5410200"/>
          </a:xfrm>
        </p:spPr>
        <p:txBody>
          <a:bodyPr/>
          <a:lstStyle/>
          <a:p>
            <a:pPr marL="533400" indent="-533400" defTabSz="914400">
              <a:lnSpc>
                <a:spcPct val="60000"/>
              </a:lnSpc>
              <a:spcBef>
                <a:spcPts val="1900"/>
              </a:spcBef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Building understanding and trust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Clarifying learning outcomes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Setting a long-term goal, SMART goals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Getting good interim assessments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Scheduling assessments and immediate follow-up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Teacher scoring and analysis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Effective data display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Holding data meetings and planning for action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Involving students</a:t>
            </a:r>
          </a:p>
          <a:p>
            <a:pPr marL="533400" indent="-533400" defTabSz="914400">
              <a:lnSpc>
                <a:spcPct val="60000"/>
              </a:lnSpc>
              <a:buFont typeface="Arial" pitchFamily="34" charset="0"/>
              <a:buAutoNum type="alphaUcPeriod"/>
            </a:pPr>
            <a:r>
              <a:rPr lang="en-US" dirty="0">
                <a:solidFill>
                  <a:srgbClr val="00B050"/>
                </a:solidFill>
              </a:rPr>
              <a:t>Relentlessly following up with students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160A-570C-0349-80BF-A0F5E921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04800"/>
            <a:ext cx="8467725" cy="41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 Rounded MT Bold" panose="020F0704030504030204" pitchFamily="34" charset="77"/>
              </a:rPr>
              <a:t>Would you like these slides?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If so, please e-mail me: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kim.marshall48@gmail.com</a:t>
            </a:r>
          </a:p>
        </p:txBody>
      </p:sp>
    </p:spTree>
    <p:extLst>
      <p:ext uri="{BB962C8B-B14F-4D97-AF65-F5344CB8AC3E}">
        <p14:creationId xmlns:p14="http://schemas.microsoft.com/office/powerpoint/2010/main" val="176263564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67468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A.  Building understanding and trust</a:t>
            </a:r>
          </a:p>
        </p:txBody>
      </p:sp>
      <p:sp>
        <p:nvSpPr>
          <p:cNvPr id="32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4613"/>
            <a:ext cx="7772400" cy="4903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Teachers aren’t crazy to worry.</a:t>
            </a:r>
          </a:p>
          <a:p>
            <a:pPr>
              <a:lnSpc>
                <a:spcPct val="90000"/>
              </a:lnSpc>
            </a:pPr>
            <a:r>
              <a:rPr lang="en-US" dirty="0"/>
              <a:t>Central-office data collection</a:t>
            </a:r>
          </a:p>
          <a:p>
            <a:pPr>
              <a:lnSpc>
                <a:spcPct val="90000"/>
              </a:lnSpc>
            </a:pPr>
            <a:r>
              <a:rPr lang="en-US" dirty="0"/>
              <a:t>Resistance to testing</a:t>
            </a:r>
          </a:p>
          <a:p>
            <a:pPr>
              <a:lnSpc>
                <a:spcPct val="90000"/>
              </a:lnSpc>
            </a:pPr>
            <a:r>
              <a:rPr lang="en-US" dirty="0"/>
              <a:t>“Teaching to the test”</a:t>
            </a:r>
          </a:p>
          <a:p>
            <a:pPr>
              <a:lnSpc>
                <a:spcPct val="90000"/>
              </a:lnSpc>
            </a:pPr>
            <a:r>
              <a:rPr lang="en-US" dirty="0"/>
              <a:t>“Just let me teach!” </a:t>
            </a:r>
          </a:p>
          <a:p>
            <a:pPr>
              <a:lnSpc>
                <a:spcPct val="90000"/>
              </a:lnSpc>
            </a:pPr>
            <a:r>
              <a:rPr lang="en-US" dirty="0"/>
              <a:t>Fear of looking bad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1367-E452-984C-BFD0-B99640EB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181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Change moves</a:t>
            </a:r>
            <a:b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</a:b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at the speed of trust.</a:t>
            </a:r>
            <a:b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</a:br>
            <a:br>
              <a:rPr lang="en-US" dirty="0">
                <a:solidFill>
                  <a:srgbClr val="0070C0"/>
                </a:solidFill>
                <a:latin typeface="Arial Rounded MT Bold" panose="020F0704030504030204" pitchFamily="34" charset="77"/>
              </a:rPr>
            </a:br>
            <a:r>
              <a:rPr lang="en-US" sz="2000" b="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Stephen Covey</a:t>
            </a:r>
            <a:endParaRPr lang="en-US" b="0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6630C-7A0E-DC40-B0EE-24BC0DF0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6EC7-891C-4EC2-8231-B6F59F0CEC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994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0165-45D7-2D4A-99D4-D6968D88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9378"/>
            <a:ext cx="8467725" cy="10668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A learning curve in Georgia     </a:t>
            </a:r>
            <a:r>
              <a:rPr lang="en-US" b="0" dirty="0">
                <a:latin typeface="Arial Rounded MT Bold" panose="020F0704030504030204" pitchFamily="34" charset="77"/>
              </a:rPr>
              <a:t>(Memo 78)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5C2C-B063-274F-8CF3-9EEFE55BC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076178"/>
            <a:ext cx="8467725" cy="5781822"/>
          </a:xfrm>
        </p:spPr>
        <p:txBody>
          <a:bodyPr/>
          <a:lstStyle/>
          <a:p>
            <a:r>
              <a:rPr lang="en-US" dirty="0"/>
              <a:t>Camden County, interim assessments every 9 weeks</a:t>
            </a:r>
          </a:p>
          <a:p>
            <a:r>
              <a:rPr lang="en-US" dirty="0"/>
              <a:t>Phase I – Confusion and overload: “This is too much!” “I was hired to teach, not do statistics.”</a:t>
            </a:r>
          </a:p>
          <a:p>
            <a:r>
              <a:rPr lang="en-US" dirty="0"/>
              <a:t>Phase 2 – Feeling inadequate and distrustful. “I don’t teach that way!”</a:t>
            </a:r>
          </a:p>
          <a:p>
            <a:r>
              <a:rPr lang="en-US" dirty="0"/>
              <a:t>Phase 3 – Challenging the tests – “Trick questions”</a:t>
            </a:r>
          </a:p>
          <a:p>
            <a:r>
              <a:rPr lang="en-US" dirty="0"/>
              <a:t>Phase 4 – Looking for causes, patterns, takeaways</a:t>
            </a:r>
          </a:p>
          <a:p>
            <a:r>
              <a:rPr lang="en-US" dirty="0"/>
              <a:t>Phase 5 – Accepting the data as useful for instruction</a:t>
            </a:r>
          </a:p>
          <a:p>
            <a:r>
              <a:rPr lang="en-US" dirty="0"/>
              <a:t>Between 1997 and 2002, went from very low to 10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005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" y="0"/>
            <a:ext cx="8467725" cy="9144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Time travel: Boston’s  King School, 1975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05450"/>
          </a:xfrm>
        </p:spPr>
        <p:txBody>
          <a:bodyPr/>
          <a:lstStyle/>
          <a:p>
            <a:r>
              <a:rPr lang="en-US" dirty="0"/>
              <a:t>A common October math test for our ten 6</a:t>
            </a:r>
            <a:r>
              <a:rPr lang="en-US" baseline="30000" dirty="0"/>
              <a:t>th</a:t>
            </a:r>
            <a:r>
              <a:rPr lang="en-US" dirty="0"/>
              <a:t>-grade classes?</a:t>
            </a:r>
          </a:p>
          <a:p>
            <a:r>
              <a:rPr lang="en-US" dirty="0"/>
              <a:t>What would we as teachers have wanted?</a:t>
            </a:r>
          </a:p>
          <a:p>
            <a:pPr lvl="1"/>
            <a:r>
              <a:rPr lang="en-US" dirty="0"/>
              <a:t>Advance notice of content, rigor, type of questions</a:t>
            </a:r>
          </a:p>
          <a:p>
            <a:pPr lvl="1"/>
            <a:r>
              <a:rPr lang="en-US" dirty="0"/>
              <a:t>Fair, high-quality questions</a:t>
            </a:r>
          </a:p>
          <a:p>
            <a:pPr lvl="1"/>
            <a:r>
              <a:rPr lang="en-US" dirty="0"/>
              <a:t>Time to teach, materials, support</a:t>
            </a:r>
          </a:p>
          <a:p>
            <a:pPr lvl="1"/>
            <a:r>
              <a:rPr lang="en-US" dirty="0"/>
              <a:t>Time to score and analyze </a:t>
            </a:r>
          </a:p>
          <a:p>
            <a:pPr lvl="1"/>
            <a:r>
              <a:rPr lang="en-US" dirty="0"/>
              <a:t>Time to discuss the results</a:t>
            </a:r>
          </a:p>
          <a:p>
            <a:pPr lvl="1"/>
            <a:r>
              <a:rPr lang="en-US" dirty="0"/>
              <a:t>Medium stakes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3785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DAE-63B0-904D-94FF-2DE9AD69C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A176D-46F3-3A49-B286-635A8F3C1E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QQ5ym06V8NS6vj1Qy8Hjj?flow=Default&amp;onscreen=persist">
            <a:extLst>
              <a:ext uri="{FF2B5EF4-FFF2-40B4-BE49-F238E27FC236}">
                <a16:creationId xmlns:a16="http://schemas.microsoft.com/office/drawing/2014/main" id="{74150EDB-2CFD-614B-9D37-C8392D6DC1C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314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C8488-7B3D-0541-995C-131B4A73D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1856"/>
            <a:ext cx="7542916" cy="5956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BF5E39-1B20-9041-AEEF-8226A9C70322}"/>
              </a:ext>
            </a:extLst>
          </p:cNvPr>
          <p:cNvSpPr txBox="1"/>
          <p:nvPr/>
        </p:nvSpPr>
        <p:spPr>
          <a:xfrm>
            <a:off x="2057400" y="13855"/>
            <a:ext cx="5068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Yerkes-Dodson Law</a:t>
            </a:r>
          </a:p>
        </p:txBody>
      </p:sp>
    </p:spTree>
    <p:extLst>
      <p:ext uri="{BB962C8B-B14F-4D97-AF65-F5344CB8AC3E}">
        <p14:creationId xmlns:p14="http://schemas.microsoft.com/office/powerpoint/2010/main" val="95686775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Building psychological safety</a:t>
            </a:r>
          </a:p>
        </p:txBody>
      </p:sp>
      <p:sp>
        <p:nvSpPr>
          <p:cNvPr id="32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“We have the power to drive people crazy.” </a:t>
            </a:r>
            <a:r>
              <a:rPr lang="en-US" sz="2000" dirty="0"/>
              <a:t>(Mary Nash)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Explaining the logic - why are we doing this?</a:t>
            </a:r>
          </a:p>
          <a:p>
            <a:pPr>
              <a:lnSpc>
                <a:spcPct val="130000"/>
              </a:lnSpc>
            </a:pPr>
            <a:r>
              <a:rPr lang="en-US" dirty="0"/>
              <a:t>Interim results </a:t>
            </a:r>
            <a:r>
              <a:rPr lang="en-US" u="sng" dirty="0"/>
              <a:t>not</a:t>
            </a:r>
            <a:r>
              <a:rPr lang="en-US" dirty="0"/>
              <a:t> part of teachers’ evaluations.</a:t>
            </a:r>
          </a:p>
          <a:p>
            <a:pPr>
              <a:lnSpc>
                <a:spcPct val="130000"/>
              </a:lnSpc>
            </a:pPr>
            <a:r>
              <a:rPr lang="en-US" dirty="0"/>
              <a:t>Teachers see assessments in advance (trust).</a:t>
            </a:r>
          </a:p>
          <a:p>
            <a:pPr>
              <a:lnSpc>
                <a:spcPct val="130000"/>
              </a:lnSpc>
            </a:pPr>
            <a:r>
              <a:rPr lang="en-US" dirty="0"/>
              <a:t>Teachers involved at every stage of the process</a:t>
            </a:r>
          </a:p>
          <a:p>
            <a:pPr>
              <a:lnSpc>
                <a:spcPct val="130000"/>
              </a:lnSpc>
            </a:pPr>
            <a:r>
              <a:rPr lang="en-US" dirty="0"/>
              <a:t>“Data without blame” ethos in meetings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0"/>
            <a:ext cx="8467725" cy="838200"/>
          </a:xfrm>
        </p:spPr>
        <p:txBody>
          <a:bodyPr/>
          <a:lstStyle/>
          <a:p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B.  Clarifying learning outcomes</a:t>
            </a:r>
          </a:p>
        </p:txBody>
      </p:sp>
      <p:pic>
        <p:nvPicPr>
          <p:cNvPr id="4" name="Picture 4" descr="Ms Sween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749088"/>
            <a:ext cx="7467600" cy="61089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Curriculum big pic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 descr="Jenn curriculum calendar dra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 curric wall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almer teachers on calenda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 descr="UbD Sarah curric w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2224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ah curric wall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7200" y="1574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5752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Alex three curric calend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" y="0"/>
            <a:ext cx="4796742" cy="1371600"/>
          </a:xfrm>
        </p:spPr>
        <p:txBody>
          <a:bodyPr/>
          <a:lstStyle/>
          <a:p>
            <a: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Poll Everywhere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0" y="1473151"/>
            <a:ext cx="8915400" cy="5638800"/>
          </a:xfrm>
        </p:spPr>
        <p:txBody>
          <a:bodyPr/>
          <a:lstStyle/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en-US" sz="4000" dirty="0"/>
              <a:t>Enter a new text:</a:t>
            </a:r>
            <a:endParaRPr lang="en-US" sz="3200" dirty="0"/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en-US" sz="4400" dirty="0">
                <a:solidFill>
                  <a:srgbClr val="00B050"/>
                </a:solidFill>
              </a:rPr>
              <a:t>To: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b="1" dirty="0"/>
              <a:t>37607</a:t>
            </a:r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en-US" sz="4400" dirty="0">
                <a:solidFill>
                  <a:srgbClr val="00B050"/>
                </a:solidFill>
              </a:rPr>
              <a:t>Message: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b="1" dirty="0"/>
              <a:t>Kimmarshall346</a:t>
            </a:r>
            <a:r>
              <a:rPr lang="en-US" sz="3600" dirty="0"/>
              <a:t> </a:t>
            </a:r>
            <a:endParaRPr lang="en-US" sz="4000" dirty="0"/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en-US" sz="4000" dirty="0">
                <a:solidFill>
                  <a:srgbClr val="00B050"/>
                </a:solidFill>
              </a:rPr>
              <a:t>Send</a:t>
            </a:r>
            <a:endParaRPr lang="en-US" sz="3600" dirty="0">
              <a:solidFill>
                <a:srgbClr val="00B05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--------------------------------------------------------</a:t>
            </a:r>
          </a:p>
          <a:p>
            <a:pPr marL="0" indent="0">
              <a:lnSpc>
                <a:spcPts val="5000"/>
              </a:lnSpc>
              <a:spcAft>
                <a:spcPts val="1800"/>
              </a:spcAft>
              <a:buNone/>
            </a:pPr>
            <a:r>
              <a:rPr lang="en-US" sz="4000" b="1" dirty="0"/>
              <a:t>Website browser option: </a:t>
            </a:r>
            <a:r>
              <a:rPr lang="en-US" sz="4000" b="1" dirty="0" err="1"/>
              <a:t>pollev.com</a:t>
            </a:r>
            <a:r>
              <a:rPr lang="en-US" sz="4000" b="1" dirty="0"/>
              <a:t>/kimmarshall346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7A894-2C5F-4E52-8393-A27BD435B9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FC804-9A7F-E44D-B327-D360CAA7D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17" y="-25496"/>
            <a:ext cx="4427284" cy="29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1870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36038" cy="990600"/>
          </a:xfrm>
        </p:spPr>
        <p:txBody>
          <a:bodyPr/>
          <a:lstStyle/>
          <a:p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C.  Setting long-term, SMART goals</a:t>
            </a:r>
          </a:p>
        </p:txBody>
      </p:sp>
      <p:sp>
        <p:nvSpPr>
          <p:cNvPr id="32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46225"/>
            <a:ext cx="7772400" cy="477361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dirty="0"/>
              <a:t>Looking ahead 4 years</a:t>
            </a:r>
          </a:p>
          <a:p>
            <a:pPr>
              <a:lnSpc>
                <a:spcPct val="160000"/>
              </a:lnSpc>
            </a:pPr>
            <a:r>
              <a:rPr lang="en-US" dirty="0"/>
              <a:t>What levels of proficiency do we want by then?</a:t>
            </a:r>
          </a:p>
          <a:p>
            <a:pPr>
              <a:lnSpc>
                <a:spcPct val="160000"/>
              </a:lnSpc>
            </a:pPr>
            <a:r>
              <a:rPr lang="en-US" dirty="0"/>
              <a:t>Set an ambitious but realistic target</a:t>
            </a:r>
          </a:p>
          <a:p>
            <a:pPr>
              <a:lnSpc>
                <a:spcPct val="160000"/>
              </a:lnSpc>
            </a:pPr>
            <a:r>
              <a:rPr lang="en-US" dirty="0"/>
              <a:t>Set SMART goals by team each fall: Specific, Measurable, Attainable, Results-oriented, </a:t>
            </a:r>
            <a:r>
              <a:rPr lang="en-US" dirty="0" err="1"/>
              <a:t>Timebound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304800"/>
            <a:ext cx="8467725" cy="5715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A goal is a dream</a:t>
            </a:r>
            <a:b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</a:br>
            <a: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with a deadline.</a:t>
            </a:r>
            <a:b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</a:br>
            <a:br>
              <a:rPr lang="en-US" sz="3600" dirty="0">
                <a:latin typeface="Arial Rounded MT Bold" panose="020F0704030504030204" pitchFamily="34" charset="77"/>
              </a:rPr>
            </a:br>
            <a:br>
              <a:rPr lang="en-US" dirty="0"/>
            </a:br>
            <a:r>
              <a:rPr lang="en-US" sz="2400" b="0" dirty="0">
                <a:solidFill>
                  <a:srgbClr val="00B050"/>
                </a:solidFill>
              </a:rPr>
              <a:t>Napoleon Hill</a:t>
            </a:r>
            <a:endParaRPr lang="en-US" b="0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89638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82" name="Picture 2" descr="Mather 2005 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0"/>
            <a:ext cx="5353050" cy="6858000"/>
          </a:xfrm>
          <a:prstGeom prst="rect">
            <a:avLst/>
          </a:prstGeom>
          <a:noFill/>
        </p:spPr>
      </p:pic>
      <p:sp>
        <p:nvSpPr>
          <p:cNvPr id="32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1524000" cy="49530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Set in 2001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8130" name="Picture 2" descr="Mather SMART goals resul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3663"/>
            <a:ext cx="8458200" cy="67341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29E3-ECC3-7744-9E8B-05241EBE9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FE52A-401C-6049-953B-A53E0D4363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I0YzSnWMPDzGH14iuYsQo?flow=Default&amp;onscreen=persist">
            <a:extLst>
              <a:ext uri="{FF2B5EF4-FFF2-40B4-BE49-F238E27FC236}">
                <a16:creationId xmlns:a16="http://schemas.microsoft.com/office/drawing/2014/main" id="{C2645B91-A0CC-B847-A872-7D4022E3D4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97568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65722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D.  Getting good interim assessments</a:t>
            </a:r>
          </a:p>
        </p:txBody>
      </p:sp>
      <p:sp>
        <p:nvSpPr>
          <p:cNvPr id="32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 dirty="0"/>
              <a:t>Aligned with rigorous state standards and tests</a:t>
            </a:r>
          </a:p>
          <a:p>
            <a:r>
              <a:rPr lang="en-US" u="sng" dirty="0"/>
              <a:t>Common</a:t>
            </a:r>
            <a:r>
              <a:rPr lang="en-US" dirty="0"/>
              <a:t>, aligned with curriculum sequence</a:t>
            </a:r>
          </a:p>
          <a:p>
            <a:r>
              <a:rPr lang="en-US" dirty="0"/>
              <a:t>High-quality items, including writing</a:t>
            </a:r>
          </a:p>
          <a:p>
            <a:r>
              <a:rPr lang="en-US" dirty="0"/>
              <a:t>“Goldilocks” length - not too long, not too short</a:t>
            </a:r>
          </a:p>
          <a:p>
            <a:r>
              <a:rPr lang="en-US" dirty="0"/>
              <a:t>Diagnostic (especially up front in September)</a:t>
            </a:r>
          </a:p>
          <a:p>
            <a:r>
              <a:rPr lang="en-US" dirty="0"/>
              <a:t>Reassess previously-taught skills and knowledge</a:t>
            </a:r>
          </a:p>
          <a:p>
            <a:r>
              <a:rPr lang="en-US" dirty="0"/>
              <a:t>Performance tasks, projects, performances</a:t>
            </a:r>
          </a:p>
          <a:p>
            <a:r>
              <a:rPr lang="en-US" dirty="0"/>
              <a:t>Achievement Network does good work.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2226" name="Picture 2" descr="Truck test i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138" y="0"/>
            <a:ext cx="8467725" cy="9906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Using multiple-choice items well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304800"/>
            <a:ext cx="8467725" cy="5410200"/>
          </a:xfrm>
        </p:spPr>
        <p:txBody>
          <a:bodyPr/>
          <a:lstStyle/>
          <a:p>
            <a:r>
              <a:rPr lang="en-US" sz="4800" dirty="0">
                <a:latin typeface="Arial Rounded MT Bold" panose="020F0704030504030204" pitchFamily="34" charset="77"/>
              </a:rPr>
              <a:t>Which fraction is largest?</a:t>
            </a:r>
            <a:br>
              <a:rPr lang="en-US" sz="4800" dirty="0">
                <a:latin typeface="Arial Rounded MT Bold" panose="020F0704030504030204" pitchFamily="34" charset="77"/>
              </a:rPr>
            </a:br>
            <a:br>
              <a:rPr lang="en-US" sz="4800" dirty="0">
                <a:latin typeface="Arial Rounded MT Bold" panose="020F0704030504030204" pitchFamily="34" charset="77"/>
              </a:rPr>
            </a:br>
            <a:br>
              <a:rPr lang="en-US" sz="4800" dirty="0">
                <a:latin typeface="Arial Rounded MT Bold" panose="020F0704030504030204" pitchFamily="34" charset="77"/>
              </a:rPr>
            </a:br>
            <a:r>
              <a:rPr lang="en-US" sz="4800" dirty="0">
                <a:latin typeface="Arial Rounded MT Bold" panose="020F0704030504030204" pitchFamily="34" charset="77"/>
              </a:rPr>
              <a:t>2/1         3/8       4/3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ay test I'm doomed copy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0"/>
            <a:ext cx="7988808" cy="6858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559030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304800"/>
            <a:ext cx="8467725" cy="6096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Rigor level is determined by the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8" y="1066800"/>
            <a:ext cx="8805862" cy="5505450"/>
          </a:xfrm>
        </p:spPr>
        <p:txBody>
          <a:bodyPr/>
          <a:lstStyle/>
          <a:p>
            <a:pPr>
              <a:buNone/>
            </a:pPr>
            <a:r>
              <a:rPr lang="en-US" dirty="0"/>
              <a:t>All these test items measure the same math standard:</a:t>
            </a:r>
          </a:p>
          <a:p>
            <a:pPr>
              <a:spcAft>
                <a:spcPts val="1800"/>
              </a:spcAft>
            </a:pPr>
            <a:r>
              <a:rPr lang="en-US" dirty="0"/>
              <a:t>Identify 50% of 20</a:t>
            </a:r>
          </a:p>
          <a:p>
            <a:pPr>
              <a:spcAft>
                <a:spcPts val="1800"/>
              </a:spcAft>
            </a:pPr>
            <a:r>
              <a:rPr lang="en-US" dirty="0"/>
              <a:t>Identify 67% of 81</a:t>
            </a:r>
          </a:p>
          <a:p>
            <a:pPr>
              <a:spcAft>
                <a:spcPts val="1800"/>
              </a:spcAft>
            </a:pPr>
            <a:r>
              <a:rPr lang="en-US" dirty="0"/>
              <a:t>Shawn got 7 correct out of 10 possible answers on his science test. What percent of questions did he get correct?</a:t>
            </a:r>
          </a:p>
          <a:p>
            <a:pPr>
              <a:spcAft>
                <a:spcPts val="1800"/>
              </a:spcAft>
            </a:pPr>
            <a:r>
              <a:rPr lang="en-US" dirty="0"/>
              <a:t>J.J. </a:t>
            </a:r>
            <a:r>
              <a:rPr lang="en-US" dirty="0" err="1"/>
              <a:t>Redick</a:t>
            </a:r>
            <a:r>
              <a:rPr lang="en-US" dirty="0"/>
              <a:t> was on pace to set an NCAA record in career free-throw percentage. Leading into the NCAA tournament in 2004, he made 97 of 104 free-throw attempts. What percentage of free throws did he make?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D2F8-FE2E-9C4F-8A6F-9289A652A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0BB43-295E-784A-BA38-02720A56A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KI58PBP7qgaI3ONWXzCVy?state=opened&amp;flow=Default&amp;onscreen=persist">
            <a:extLst>
              <a:ext uri="{FF2B5EF4-FFF2-40B4-BE49-F238E27FC236}">
                <a16:creationId xmlns:a16="http://schemas.microsoft.com/office/drawing/2014/main" id="{583577D2-28AA-9F4C-9C76-273B77C21D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289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685800"/>
          </a:xfrm>
        </p:spPr>
        <p:txBody>
          <a:bodyPr anchor="t"/>
          <a:lstStyle/>
          <a:p>
            <a:pPr marL="752475" indent="-752475" defTabSz="820738"/>
            <a:r>
              <a:rPr lang="en-US" dirty="0">
                <a:latin typeface="Arial Rounded MT Bold" panose="020F0704030504030204" pitchFamily="34" charset="77"/>
              </a:rPr>
              <a:t>Four kinds of interim assessments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405EF-C931-F143-A810-1DB79AF7C10F}" type="slidenum">
              <a:rPr lang="en-US"/>
              <a:pPr/>
              <a:t>40</a:t>
            </a:fld>
            <a:endParaRPr lang="en-US"/>
          </a:p>
        </p:txBody>
      </p:sp>
      <p:pic>
        <p:nvPicPr>
          <p:cNvPr id="1641476" name="Picture 4" descr="Four quar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mulative quart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7924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 x year-e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7391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ading black and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62525"/>
            <a:ext cx="76962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4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914400"/>
          </a:xfrm>
        </p:spPr>
        <p:txBody>
          <a:bodyPr/>
          <a:lstStyle/>
          <a:p>
            <a:pPr marL="685800" indent="-685800">
              <a:buFont typeface="Arial" pitchFamily="34" charset="0"/>
              <a:buAutoNum type="alphaUcPeriod" startAt="5"/>
            </a:pPr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Scheduling assessments, follow-up</a:t>
            </a:r>
          </a:p>
        </p:txBody>
      </p:sp>
      <p:sp>
        <p:nvSpPr>
          <p:cNvPr id="32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582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Assessments need to be in people’s calendars.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An August task, for first staff meeting</a:t>
            </a:r>
          </a:p>
          <a:p>
            <a:pPr lvl="1">
              <a:lnSpc>
                <a:spcPct val="80000"/>
              </a:lnSpc>
            </a:pPr>
            <a:r>
              <a:rPr lang="en-US" sz="2500" dirty="0"/>
              <a:t>Interim assessments timing</a:t>
            </a:r>
          </a:p>
          <a:p>
            <a:pPr lvl="1">
              <a:lnSpc>
                <a:spcPct val="80000"/>
              </a:lnSpc>
            </a:pPr>
            <a:r>
              <a:rPr lang="en-US" sz="2500" dirty="0"/>
              <a:t>Teacher scoring time</a:t>
            </a:r>
          </a:p>
          <a:p>
            <a:pPr lvl="1">
              <a:lnSpc>
                <a:spcPct val="80000"/>
              </a:lnSpc>
            </a:pPr>
            <a:r>
              <a:rPr lang="en-US" sz="2500" dirty="0"/>
              <a:t>Team data meetings</a:t>
            </a:r>
          </a:p>
          <a:p>
            <a:pPr lvl="1">
              <a:lnSpc>
                <a:spcPct val="80000"/>
              </a:lnSpc>
            </a:pPr>
            <a:r>
              <a:rPr lang="en-US" sz="2500" dirty="0"/>
              <a:t>Action planning</a:t>
            </a:r>
          </a:p>
          <a:p>
            <a:pPr lvl="1">
              <a:lnSpc>
                <a:spcPct val="80000"/>
              </a:lnSpc>
            </a:pPr>
            <a:r>
              <a:rPr lang="en-US" sz="2500" dirty="0"/>
              <a:t>Re-teaching days (GNA schedule)</a:t>
            </a:r>
          </a:p>
          <a:p>
            <a:pPr>
              <a:lnSpc>
                <a:spcPct val="80000"/>
              </a:lnSpc>
            </a:pPr>
            <a:r>
              <a:rPr lang="en-US" sz="2500" dirty="0">
                <a:solidFill>
                  <a:srgbClr val="00B050"/>
                </a:solidFill>
              </a:rPr>
              <a:t>Building in rapid turnaround is essential! </a:t>
            </a:r>
            <a:r>
              <a:rPr lang="en-US" sz="2500" dirty="0"/>
              <a:t>What does it say?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900" dirty="0"/>
              <a:t>Sept.      Oct.       Nov.       Dec.       Jan.       Feb.       Mar.       Apr.       May       June</a:t>
            </a:r>
          </a:p>
        </p:txBody>
      </p:sp>
      <p:sp>
        <p:nvSpPr>
          <p:cNvPr id="3280900" name="Line 4"/>
          <p:cNvSpPr>
            <a:spLocks noChangeShapeType="1"/>
          </p:cNvSpPr>
          <p:nvPr/>
        </p:nvSpPr>
        <p:spPr bwMode="auto">
          <a:xfrm>
            <a:off x="381000" y="60198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Greater Newark Academy schedule,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8" y="914400"/>
            <a:ext cx="8467725" cy="2667000"/>
          </a:xfrm>
        </p:spPr>
        <p:txBody>
          <a:bodyPr/>
          <a:lstStyle/>
          <a:p>
            <a:r>
              <a:rPr lang="en-US" dirty="0"/>
              <a:t>Every 9 weeks:</a:t>
            </a:r>
          </a:p>
          <a:p>
            <a:pPr lvl="1"/>
            <a:r>
              <a:rPr lang="en-US" dirty="0"/>
              <a:t>Wednesday and Thursday – interim assessments</a:t>
            </a:r>
          </a:p>
          <a:p>
            <a:pPr lvl="1"/>
            <a:r>
              <a:rPr lang="en-US" dirty="0"/>
              <a:t>Friday – early dismissal, scoring, analysis, planning</a:t>
            </a:r>
          </a:p>
          <a:p>
            <a:pPr lvl="1"/>
            <a:r>
              <a:rPr lang="en-US" dirty="0"/>
              <a:t>Monday and Tuesday – re-grouping, re-teaching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08608"/>
            <a:ext cx="6149551" cy="34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28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838200"/>
          </a:xfrm>
        </p:spPr>
        <p:txBody>
          <a:bodyPr/>
          <a:lstStyle/>
          <a:p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F.  Teacher scoring and analysis</a:t>
            </a:r>
          </a:p>
        </p:txBody>
      </p:sp>
      <p:sp>
        <p:nvSpPr>
          <p:cNvPr id="32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399"/>
            <a:ext cx="7772400" cy="533400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Worst-case scenario: “We send it to the office.”</a:t>
            </a:r>
          </a:p>
          <a:p>
            <a:pPr>
              <a:lnSpc>
                <a:spcPct val="110000"/>
              </a:lnSpc>
            </a:pPr>
            <a:r>
              <a:rPr lang="en-US" dirty="0"/>
              <a:t>Need to get ownership, understanding</a:t>
            </a:r>
          </a:p>
          <a:p>
            <a:pPr>
              <a:lnSpc>
                <a:spcPct val="110000"/>
              </a:lnSpc>
            </a:pPr>
            <a:r>
              <a:rPr lang="en-US" dirty="0"/>
              <a:t>“All hands on deck” approach</a:t>
            </a:r>
          </a:p>
          <a:p>
            <a:pPr>
              <a:lnSpc>
                <a:spcPct val="110000"/>
              </a:lnSpc>
            </a:pPr>
            <a:r>
              <a:rPr lang="en-US" dirty="0"/>
              <a:t>Collegial scoring helps understanding, efficiency</a:t>
            </a:r>
          </a:p>
          <a:p>
            <a:pPr>
              <a:lnSpc>
                <a:spcPct val="110000"/>
              </a:lnSpc>
            </a:pPr>
            <a:r>
              <a:rPr lang="en-US" dirty="0"/>
              <a:t>Scanning multiple-choice items if possible</a:t>
            </a:r>
          </a:p>
          <a:p>
            <a:pPr>
              <a:lnSpc>
                <a:spcPct val="110000"/>
              </a:lnSpc>
            </a:pPr>
            <a:r>
              <a:rPr lang="en-US" dirty="0"/>
              <a:t>But low-tech works too…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G.  Effective data display</a:t>
            </a:r>
          </a:p>
        </p:txBody>
      </p:sp>
      <p:sp>
        <p:nvSpPr>
          <p:cNvPr id="32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138" y="1703388"/>
            <a:ext cx="8467725" cy="4868862"/>
          </a:xfrm>
        </p:spPr>
        <p:txBody>
          <a:bodyPr/>
          <a:lstStyle/>
          <a:p>
            <a:r>
              <a:rPr lang="en-US" dirty="0"/>
              <a:t>According to Robert </a:t>
            </a:r>
            <a:r>
              <a:rPr lang="en-US" dirty="0" err="1"/>
              <a:t>Marzano’s</a:t>
            </a:r>
            <a:r>
              <a:rPr lang="en-US" dirty="0"/>
              <a:t> book,</a:t>
            </a:r>
          </a:p>
          <a:p>
            <a:pPr lvl="1">
              <a:buFontTx/>
              <a:buNone/>
            </a:pPr>
            <a:r>
              <a:rPr lang="en-US" i="1" dirty="0"/>
              <a:t>Classroom Assessment and Grading That Work</a:t>
            </a:r>
          </a:p>
          <a:p>
            <a:r>
              <a:rPr lang="en-US" dirty="0"/>
              <a:t>Second-most powerful factor</a:t>
            </a:r>
          </a:p>
          <a:p>
            <a:r>
              <a:rPr lang="en-US" dirty="0"/>
              <a:t>Effective display of ongoing achievement data</a:t>
            </a:r>
          </a:p>
          <a:p>
            <a:r>
              <a:rPr lang="en-US" dirty="0"/>
              <a:t>.70 effect size!</a:t>
            </a:r>
          </a:p>
          <a:p>
            <a:r>
              <a:rPr lang="en-US" dirty="0"/>
              <a:t>But what makes a display effective?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42" name="Picture 2" descr="Haynes hand tabulation of 2nd math interim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65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9090" name="Picture 2" descr="Haynes math hand tab close-up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63" y="184150"/>
            <a:ext cx="8728075" cy="63531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9664" name="Object 1024"/>
          <p:cNvGraphicFramePr>
            <a:graphicFrameLocks noChangeAspect="1"/>
          </p:cNvGraphicFramePr>
          <p:nvPr/>
        </p:nvGraphicFramePr>
        <p:xfrm>
          <a:off x="0" y="0"/>
          <a:ext cx="9144000" cy="682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4690" name="Worksheet" r:id="rId5" imgW="10756900" imgH="8453967" progId="Excel.Sheet.8">
                  <p:embed/>
                </p:oleObj>
              </mc:Choice>
              <mc:Fallback>
                <p:oleObj name="Worksheet" r:id="rId5" imgW="10756900" imgH="8453967" progId="Excel.Sheet.8">
                  <p:embed/>
                  <p:pic>
                    <p:nvPicPr>
                      <p:cNvPr id="356966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2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54363646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4833" name="Chart 1"/>
          <p:cNvPicPr>
            <a:picLocks noChangeArrowheads="1"/>
          </p:cNvPicPr>
          <p:nvPr/>
        </p:nvPicPr>
        <p:blipFill>
          <a:blip r:embed="rId4" cstate="print"/>
          <a:srcRect b="-14"/>
          <a:stretch>
            <a:fillRect/>
          </a:stretch>
        </p:blipFill>
        <p:spPr bwMode="auto">
          <a:xfrm>
            <a:off x="0" y="0"/>
            <a:ext cx="91440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CE1557-65F8-5540-B463-638AD80F9811}" type="slidenum">
              <a:rPr lang="en-US"/>
              <a:pPr/>
              <a:t>49</a:t>
            </a:fld>
            <a:endParaRPr lang="en-US"/>
          </a:p>
        </p:txBody>
      </p:sp>
      <p:pic>
        <p:nvPicPr>
          <p:cNvPr id="2051074" name="Picture 2" descr="Alexandra's writing pro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21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e 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4387" y="-43644"/>
            <a:ext cx="6059613" cy="2089141"/>
          </a:xfrm>
          <a:prstGeom prst="rect">
            <a:avLst/>
          </a:prstGeom>
        </p:spPr>
      </p:pic>
      <p:pic>
        <p:nvPicPr>
          <p:cNvPr id="4" name="Picture 3" descr="Mice 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2192185"/>
            <a:ext cx="6595737" cy="1959051"/>
          </a:xfrm>
          <a:prstGeom prst="rect">
            <a:avLst/>
          </a:prstGeom>
        </p:spPr>
      </p:pic>
      <p:pic>
        <p:nvPicPr>
          <p:cNvPr id="5" name="Picture 4" descr="Mice ii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3211" y="4151236"/>
            <a:ext cx="5257800" cy="271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C4F79-9CD4-274B-B0F3-7DCB858AFC82}"/>
              </a:ext>
            </a:extLst>
          </p:cNvPr>
          <p:cNvSpPr txBox="1"/>
          <p:nvPr/>
        </p:nvSpPr>
        <p:spPr>
          <a:xfrm>
            <a:off x="0" y="0"/>
            <a:ext cx="25427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What’s the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problem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to which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PLCs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are the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solution?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1664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3426" name="Picture 2" descr="Explore reading level w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65638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344290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5474" name="Picture 2" descr="Kinnari on level w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6563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marL="911225" indent="-911225">
              <a:buFont typeface="Arial" pitchFamily="34" charset="0"/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H.  Data meetings, action planning</a:t>
            </a:r>
          </a:p>
        </p:txBody>
      </p:sp>
      <p:sp>
        <p:nvSpPr>
          <p:cNvPr id="33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257800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Without action, it’s data for data’s sake!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Same-grade, same-subject teams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The key role of an instructional coach or facilitator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Test in hand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Error analysis on the lowest-scoring items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Asking </a:t>
            </a:r>
            <a:r>
              <a:rPr lang="en-US" u="sng" dirty="0"/>
              <a:t>why</a:t>
            </a:r>
            <a:r>
              <a:rPr lang="en-US" dirty="0"/>
              <a:t> didn’t the kids get it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Low-stakes: it’s OK to admit error, share successes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“How are you getting such good results?”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/>
              <a:t>Singleton teachers: Zoom!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020"/>
            <a:ext cx="9144000" cy="51619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210" y="0"/>
            <a:ext cx="8467725" cy="1066800"/>
          </a:xfrm>
        </p:spPr>
        <p:txBody>
          <a:bodyPr/>
          <a:lstStyle/>
          <a:p>
            <a:r>
              <a:rPr lang="en-US" sz="4000" dirty="0">
                <a:latin typeface="Arial Rounded MT Bold" panose="020F0704030504030204" pitchFamily="34" charset="77"/>
              </a:rPr>
              <a:t>Zoom, Google Hangouts</a:t>
            </a:r>
          </a:p>
        </p:txBody>
      </p:sp>
    </p:spTree>
    <p:extLst>
      <p:ext uri="{BB962C8B-B14F-4D97-AF65-F5344CB8AC3E}">
        <p14:creationId xmlns:p14="http://schemas.microsoft.com/office/powerpoint/2010/main" val="1499879862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b without yo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86575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779435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5634" name="Picture 1026" descr="Data team without tes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5643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912831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56E75E-89E2-409C-9D3D-5D212309D5E6}" type="slidenum">
              <a:rPr lang="en-US"/>
              <a:pPr/>
              <a:t>56</a:t>
            </a:fld>
            <a:endParaRPr lang="en-US"/>
          </a:p>
        </p:txBody>
      </p:sp>
      <p:pic>
        <p:nvPicPr>
          <p:cNvPr id="104451" name="Picture 4" descr="Mather schedule 2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400"/>
            <a:ext cx="8763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083563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610600" cy="6371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334780"/>
            <a:ext cx="727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Your kids did better than mine. What did you do?</a:t>
            </a:r>
          </a:p>
        </p:txBody>
      </p:sp>
    </p:spTree>
    <p:extLst>
      <p:ext uri="{BB962C8B-B14F-4D97-AF65-F5344CB8AC3E}">
        <p14:creationId xmlns:p14="http://schemas.microsoft.com/office/powerpoint/2010/main" val="31985640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95"/>
            <a:ext cx="9144000" cy="69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000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8586"/>
            <a:ext cx="8467725" cy="905814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Prerequisites for effective team data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8" y="914400"/>
            <a:ext cx="8467725" cy="5943600"/>
          </a:xfrm>
        </p:spPr>
        <p:txBody>
          <a:bodyPr/>
          <a:lstStyle/>
          <a:p>
            <a:r>
              <a:rPr lang="en-US" dirty="0"/>
              <a:t>Teaching the same curriculum as the same time</a:t>
            </a:r>
          </a:p>
          <a:p>
            <a:r>
              <a:rPr lang="en-US" dirty="0"/>
              <a:t>Giving common, high-quality assessments</a:t>
            </a:r>
          </a:p>
          <a:p>
            <a:r>
              <a:rPr lang="en-US" dirty="0"/>
              <a:t>Prompt scoring and item analysis</a:t>
            </a:r>
          </a:p>
          <a:p>
            <a:r>
              <a:rPr lang="en-US" dirty="0"/>
              <a:t>Enough time to meet and discuss</a:t>
            </a:r>
          </a:p>
          <a:p>
            <a:r>
              <a:rPr lang="en-US" dirty="0"/>
              <a:t>Trust and humility among team members</a:t>
            </a:r>
          </a:p>
          <a:p>
            <a:r>
              <a:rPr lang="en-US" dirty="0"/>
              <a:t>Student data and the actual test items in hand</a:t>
            </a:r>
          </a:p>
          <a:p>
            <a:r>
              <a:rPr lang="en-US" dirty="0"/>
              <a:t>Each teacher’s results visible to the team</a:t>
            </a:r>
          </a:p>
          <a:p>
            <a:r>
              <a:rPr lang="en-US" dirty="0"/>
              <a:t>Frank discussion of what worked, what didn’t, and why</a:t>
            </a:r>
          </a:p>
          <a:p>
            <a:r>
              <a:rPr lang="en-US" dirty="0"/>
              <a:t>Prompt follow-up with struggling students</a:t>
            </a:r>
          </a:p>
        </p:txBody>
      </p:sp>
    </p:spTree>
    <p:extLst>
      <p:ext uri="{BB962C8B-B14F-4D97-AF65-F5344CB8AC3E}">
        <p14:creationId xmlns:p14="http://schemas.microsoft.com/office/powerpoint/2010/main" val="1868049308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778" name="Oval 2"/>
          <p:cNvSpPr>
            <a:spLocks noChangeArrowheads="1"/>
          </p:cNvSpPr>
          <p:nvPr/>
        </p:nvSpPr>
        <p:spPr bwMode="auto">
          <a:xfrm>
            <a:off x="6629400" y="4800600"/>
            <a:ext cx="25146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/>
              <a:t>Summative</a:t>
            </a:r>
            <a:endParaRPr lang="en-US"/>
          </a:p>
        </p:txBody>
      </p:sp>
      <p:sp>
        <p:nvSpPr>
          <p:cNvPr id="3147779" name="Oval 3"/>
          <p:cNvSpPr>
            <a:spLocks noChangeArrowheads="1"/>
          </p:cNvSpPr>
          <p:nvPr/>
        </p:nvSpPr>
        <p:spPr bwMode="auto">
          <a:xfrm>
            <a:off x="3276600" y="2971800"/>
            <a:ext cx="30480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/>
              <a:t>Interim, unit</a:t>
            </a:r>
            <a:endParaRPr lang="en-US" dirty="0"/>
          </a:p>
        </p:txBody>
      </p:sp>
      <p:sp>
        <p:nvSpPr>
          <p:cNvPr id="3147780" name="Oval 4"/>
          <p:cNvSpPr>
            <a:spLocks noChangeArrowheads="1"/>
          </p:cNvSpPr>
          <p:nvPr/>
        </p:nvSpPr>
        <p:spPr bwMode="auto">
          <a:xfrm>
            <a:off x="0" y="1828800"/>
            <a:ext cx="28956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/>
              <a:t>On-the-spot</a:t>
            </a:r>
            <a:endParaRPr lang="en-US"/>
          </a:p>
        </p:txBody>
      </p:sp>
      <p:sp>
        <p:nvSpPr>
          <p:cNvPr id="3147781" name="Text Box 5"/>
          <p:cNvSpPr txBox="1">
            <a:spLocks noChangeArrowheads="1"/>
          </p:cNvSpPr>
          <p:nvPr/>
        </p:nvSpPr>
        <p:spPr bwMode="auto">
          <a:xfrm>
            <a:off x="914400" y="381000"/>
            <a:ext cx="7543800" cy="133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 b="1" dirty="0">
                <a:latin typeface="Arial Rounded MT Bold" panose="020F0704030504030204" pitchFamily="34" charset="77"/>
              </a:rPr>
              <a:t>Three kinds of assessment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 rot="1347609">
            <a:off x="2895764" y="1512046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Formative?</a:t>
            </a:r>
          </a:p>
        </p:txBody>
      </p:sp>
      <p:sp>
        <p:nvSpPr>
          <p:cNvPr id="7" name="Left-Up Arrow 6"/>
          <p:cNvSpPr/>
          <p:nvPr/>
        </p:nvSpPr>
        <p:spPr bwMode="auto">
          <a:xfrm rot="15059002">
            <a:off x="2996477" y="1666306"/>
            <a:ext cx="1391437" cy="1462926"/>
          </a:xfrm>
          <a:prstGeom prst="leftUpArrow">
            <a:avLst>
              <a:gd name="adj1" fmla="val 15110"/>
              <a:gd name="adj2" fmla="val 33497"/>
              <a:gd name="adj3" fmla="val 20787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7874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A4AA-FE7F-B74B-852B-25A850C21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E6EB3-B056-2144-AFE1-A4365ED19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S1U8WMx6r2wZcq69ltvBZ?state=opened&amp;flow=Default&amp;onscreen=persist">
            <a:extLst>
              <a:ext uri="{FF2B5EF4-FFF2-40B4-BE49-F238E27FC236}">
                <a16:creationId xmlns:a16="http://schemas.microsoft.com/office/drawing/2014/main" id="{A3C38440-F845-0D45-A46E-06D8D6900E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7841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331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499" y="6396335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Paul Bambrick-Santoyo </a:t>
            </a:r>
          </a:p>
        </p:txBody>
      </p:sp>
    </p:spTree>
    <p:extLst>
      <p:ext uri="{BB962C8B-B14F-4D97-AF65-F5344CB8AC3E}">
        <p14:creationId xmlns:p14="http://schemas.microsoft.com/office/powerpoint/2010/main" val="2875716762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0" y="0"/>
            <a:ext cx="84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46077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90" y="0"/>
            <a:ext cx="712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1411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A1532564-EFC7-467B-86D2-1BAAA4F29CF8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69"/>
            <a:ext cx="9144000" cy="62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07173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228600"/>
            <a:ext cx="8467725" cy="762000"/>
          </a:xfrm>
        </p:spPr>
        <p:txBody>
          <a:bodyPr/>
          <a:lstStyle/>
          <a:p>
            <a: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I.  Involving students</a:t>
            </a:r>
          </a:p>
        </p:txBody>
      </p:sp>
      <p:sp>
        <p:nvSpPr>
          <p:cNvPr id="33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106" y="1219200"/>
            <a:ext cx="8467725" cy="5638800"/>
          </a:xfrm>
        </p:spPr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Kids having a goal (e.g., reading at F/P level T by June)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Knowing their current status (I’m at Q now)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Developing a strategy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Medium stakes: not “gripping the bat too hard”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Teachers sensitive to “stereotype threat”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MOTIVATED! INVESTED! DETERMINED!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I Phuong explain erro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0272" y="0"/>
            <a:ext cx="602345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442825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ble learn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5134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794569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marL="911225" indent="-911225">
              <a:buFont typeface="Arial" pitchFamily="34" charset="0"/>
              <a:buNone/>
            </a:pPr>
            <a:r>
              <a:rPr lang="en-US" sz="44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J.  Relentlessly following up</a:t>
            </a:r>
          </a:p>
        </p:txBody>
      </p:sp>
      <p:pic>
        <p:nvPicPr>
          <p:cNvPr id="6" name="Picture 2" descr="Move your feet too">
            <a:extLst>
              <a:ext uri="{FF2B5EF4-FFF2-40B4-BE49-F238E27FC236}">
                <a16:creationId xmlns:a16="http://schemas.microsoft.com/office/drawing/2014/main" id="{3B9F5173-7565-094F-9C5E-116572A4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813" y="1295400"/>
            <a:ext cx="9144000" cy="494665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571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01000" cy="3886200"/>
          </a:xfrm>
        </p:spPr>
        <p:txBody>
          <a:bodyPr/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“There’s confusion among people about a measurement tool and an intervention.”       </a:t>
            </a:r>
          </a:p>
          <a:p>
            <a:pPr marL="406400" lvl="1" indent="0">
              <a:lnSpc>
                <a:spcPct val="120000"/>
              </a:lnSpc>
              <a:buNone/>
            </a:pPr>
            <a:r>
              <a:rPr lang="en-US" sz="2000" dirty="0"/>
              <a:t>			Eric Finkelstein 2016</a:t>
            </a: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An author tracking </a:t>
            </a:r>
            <a:r>
              <a:rPr lang="en-US" dirty="0">
                <a:solidFill>
                  <a:srgbClr val="FF0000"/>
                </a:solidFill>
              </a:rPr>
              <a:t>Amazon</a:t>
            </a:r>
            <a:r>
              <a:rPr lang="en-US" dirty="0"/>
              <a:t> rankings on a book</a:t>
            </a:r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US" dirty="0"/>
              <a:t>• The response must be rapid, attuned to needs, and non-negotiable</a:t>
            </a:r>
            <a:endParaRPr lang="en-US" sz="3200" b="1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B97DF1-3373-7D47-9E29-BFDD9AD7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Just having data won’t change a thing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04800"/>
            <a:ext cx="8467725" cy="1333500"/>
          </a:xfrm>
        </p:spPr>
        <p:txBody>
          <a:bodyPr/>
          <a:lstStyle/>
          <a:p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Interim, benchmark, periodic, common formative </a:t>
            </a:r>
            <a:r>
              <a:rPr lang="en-US" sz="3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assessments</a:t>
            </a:r>
          </a:p>
        </p:txBody>
      </p:sp>
      <p:pic>
        <p:nvPicPr>
          <p:cNvPr id="3531779" name="Picture 3" descr="Summative timeline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6095" y="2286000"/>
            <a:ext cx="9144000" cy="233362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3556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094-9784-D84C-95CD-731BD8AD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A team’s report after a PLC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707C7-35F7-F944-9EE9-47205860E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objective or goal we addressed (e.g., students mastering the Pythagorean theorem)</a:t>
            </a:r>
          </a:p>
          <a:p>
            <a:r>
              <a:rPr lang="en-US" dirty="0"/>
              <a:t>The assessment or student work we looked at</a:t>
            </a:r>
          </a:p>
          <a:p>
            <a:r>
              <a:rPr lang="en-US" dirty="0"/>
              <a:t>The students who need help – by name and need</a:t>
            </a:r>
          </a:p>
          <a:p>
            <a:r>
              <a:rPr lang="en-US" dirty="0"/>
              <a:t>Students who need enrichment</a:t>
            </a:r>
          </a:p>
          <a:p>
            <a:r>
              <a:rPr lang="en-US" dirty="0"/>
              <a:t>Insights about how to teach this most effectively</a:t>
            </a:r>
          </a:p>
        </p:txBody>
      </p:sp>
    </p:spTree>
    <p:extLst>
      <p:ext uri="{BB962C8B-B14F-4D97-AF65-F5344CB8AC3E}">
        <p14:creationId xmlns:p14="http://schemas.microsoft.com/office/powerpoint/2010/main" val="654656726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11A3-49F8-0A4B-8666-0253299C1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2DBE8-9B67-884B-BEA3-D800ED249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19td8oYhbV9r8c9FOlvR1?flow=Default&amp;onscreen=persist">
            <a:extLst>
              <a:ext uri="{FF2B5EF4-FFF2-40B4-BE49-F238E27FC236}">
                <a16:creationId xmlns:a16="http://schemas.microsoft.com/office/drawing/2014/main" id="{1C18A9BD-8234-B844-A940-69EAD963D6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85458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67725" cy="762000"/>
          </a:xfrm>
        </p:spPr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Andon cord on auto assembly line</a:t>
            </a:r>
          </a:p>
        </p:txBody>
      </p:sp>
      <p:sp>
        <p:nvSpPr>
          <p:cNvPr id="35112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200650"/>
          </a:xfrm>
        </p:spPr>
        <p:txBody>
          <a:bodyPr/>
          <a:lstStyle/>
          <a:p>
            <a:r>
              <a:rPr lang="en-US" dirty="0"/>
              <a:t>Workers who spot defects are empowered to stop the line.</a:t>
            </a:r>
          </a:p>
          <a:p>
            <a:r>
              <a:rPr lang="en-US" dirty="0"/>
              <a:t>They give feedback up the line to prevent repetition</a:t>
            </a:r>
          </a:p>
          <a:p>
            <a:r>
              <a:rPr lang="en-US" dirty="0"/>
              <a:t>Actually </a:t>
            </a:r>
            <a:r>
              <a:rPr lang="en-US" i="1" dirty="0"/>
              <a:t>speeds up</a:t>
            </a:r>
            <a:r>
              <a:rPr lang="en-US" dirty="0"/>
              <a:t> the line</a:t>
            </a:r>
          </a:p>
          <a:p>
            <a:r>
              <a:rPr lang="en-US" dirty="0"/>
              <a:t>Small wins</a:t>
            </a:r>
          </a:p>
          <a:p>
            <a:r>
              <a:rPr lang="en-US" dirty="0"/>
              <a:t>Continuous improvement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49" y="2438400"/>
            <a:ext cx="4873952" cy="441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50533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42F5F0-B6ED-B744-A469-D9A07A4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477000" cy="68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5989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POWERPOINTVERSION" val="12.0"/>
  <p:tag name="SHOWBARVISIBLE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LUIDIAENABLED" val="False"/>
  <p:tag name="EXPANDSHOWBAR" val="True"/>
  <p:tag name="WASPOLLED" val="EE4480A27FA044ECA5D9171CA6EB2F22"/>
  <p:tag name="TPVERSION" val="5"/>
  <p:tag name="TPFULLVERSION" val="5.4.1.2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21048</TotalTime>
  <Words>1684</Words>
  <Application>Microsoft Macintosh PowerPoint</Application>
  <PresentationFormat>On-screen Show (4:3)</PresentationFormat>
  <Paragraphs>299</Paragraphs>
  <Slides>71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Arial Rounded MT Bold</vt:lpstr>
      <vt:lpstr>SansSerifFLF-Book</vt:lpstr>
      <vt:lpstr>Times</vt:lpstr>
      <vt:lpstr>Times New Roman</vt:lpstr>
      <vt:lpstr>Microsoft Office 98</vt:lpstr>
      <vt:lpstr>Worksheet</vt:lpstr>
      <vt:lpstr>AVOIDING “PLC LITE” SAM Fort Lauderdale – Kim Marshall – January 26, 2024 </vt:lpstr>
      <vt:lpstr>Time travel: Boston’s  King School, 1975</vt:lpstr>
      <vt:lpstr>Poll Everywhere setup</vt:lpstr>
      <vt:lpstr>PowerPoint Presentation</vt:lpstr>
      <vt:lpstr>PowerPoint Presentation</vt:lpstr>
      <vt:lpstr>PowerPoint Presentation</vt:lpstr>
      <vt:lpstr>Interim, benchmark, periodic, common formative assessments</vt:lpstr>
      <vt:lpstr>Andon cord on auto assembly line</vt:lpstr>
      <vt:lpstr>PowerPoint Presentation</vt:lpstr>
      <vt:lpstr>Rick DuFour’s PLC questions</vt:lpstr>
      <vt:lpstr> Which students know what?  What are we going to do about it?   Tony Flach, 2022</vt:lpstr>
      <vt:lpstr>Sounds easy. Guess again!</vt:lpstr>
      <vt:lpstr>PowerPoint Presentation</vt:lpstr>
      <vt:lpstr>PowerPoint Presentation</vt:lpstr>
      <vt:lpstr>Ten key steps</vt:lpstr>
      <vt:lpstr>Would you like these slides? If so, please e-mail me: kim.marshall48@gmail.com</vt:lpstr>
      <vt:lpstr>A.  Building understanding and trust</vt:lpstr>
      <vt:lpstr>Change moves at the speed of trust.  Stephen Covey</vt:lpstr>
      <vt:lpstr>A learning curve in Georgia     (Memo 78)</vt:lpstr>
      <vt:lpstr>PowerPoint Presentation</vt:lpstr>
      <vt:lpstr>PowerPoint Presentation</vt:lpstr>
      <vt:lpstr>Building psychological safety</vt:lpstr>
      <vt:lpstr>B.  Clarifying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 Setting long-term, SMART goals</vt:lpstr>
      <vt:lpstr>A goal is a dream with a deadline.   Napoleon Hill</vt:lpstr>
      <vt:lpstr>Set in 2001</vt:lpstr>
      <vt:lpstr>PowerPoint Presentation</vt:lpstr>
      <vt:lpstr>PowerPoint Presentation</vt:lpstr>
      <vt:lpstr>D.  Getting good interim assessments</vt:lpstr>
      <vt:lpstr>Using multiple-choice items well</vt:lpstr>
      <vt:lpstr>Which fraction is largest?   2/1         3/8       4/3</vt:lpstr>
      <vt:lpstr>PowerPoint Presentation</vt:lpstr>
      <vt:lpstr>Rigor level is determined by the question</vt:lpstr>
      <vt:lpstr>Four kinds of interim assessments</vt:lpstr>
      <vt:lpstr>Scheduling assessments, follow-up</vt:lpstr>
      <vt:lpstr>Greater Newark Academy schedule, results</vt:lpstr>
      <vt:lpstr>F.  Teacher scoring and analysis</vt:lpstr>
      <vt:lpstr>G.  Effective data display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H.  Data meetings, action planning</vt:lpstr>
      <vt:lpstr>Zoom, Google Hangouts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Prerequisites for effective team data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 Involving students</vt:lpstr>
      <vt:lpstr>PowerPoint Presentation</vt:lpstr>
      <vt:lpstr>PowerPoint Presentation</vt:lpstr>
      <vt:lpstr>J.  Relentlessly following up</vt:lpstr>
      <vt:lpstr>Just having data won’t change a thing</vt:lpstr>
      <vt:lpstr>A team’s report after a PLC meeting</vt:lpstr>
      <vt:lpstr>PowerPoint Presentation</vt:lpstr>
    </vt:vector>
  </TitlesOfParts>
  <Company>Kim Marshall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Use of Interim Assessments to Close the Achievement Gap</dc:title>
  <cp:lastModifiedBy>Kim Marshall</cp:lastModifiedBy>
  <cp:revision>1800</cp:revision>
  <cp:lastPrinted>2009-03-13T12:25:04Z</cp:lastPrinted>
  <dcterms:created xsi:type="dcterms:W3CDTF">2010-03-22T01:52:08Z</dcterms:created>
  <dcterms:modified xsi:type="dcterms:W3CDTF">2024-01-26T16:34:51Z</dcterms:modified>
</cp:coreProperties>
</file>